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3" r:id="rId5"/>
  </p:sldMasterIdLst>
  <p:notesMasterIdLst>
    <p:notesMasterId r:id="rId27"/>
  </p:notesMasterIdLst>
  <p:sldIdLst>
    <p:sldId id="267" r:id="rId6"/>
    <p:sldId id="439" r:id="rId7"/>
    <p:sldId id="268" r:id="rId8"/>
    <p:sldId id="381" r:id="rId9"/>
    <p:sldId id="363" r:id="rId10"/>
    <p:sldId id="382" r:id="rId11"/>
    <p:sldId id="256" r:id="rId12"/>
    <p:sldId id="384" r:id="rId13"/>
    <p:sldId id="428" r:id="rId14"/>
    <p:sldId id="445" r:id="rId15"/>
    <p:sldId id="446" r:id="rId16"/>
    <p:sldId id="260" r:id="rId17"/>
    <p:sldId id="447" r:id="rId18"/>
    <p:sldId id="448" r:id="rId19"/>
    <p:sldId id="263" r:id="rId20"/>
    <p:sldId id="449" r:id="rId21"/>
    <p:sldId id="450" r:id="rId22"/>
    <p:sldId id="264" r:id="rId23"/>
    <p:sldId id="285" r:id="rId24"/>
    <p:sldId id="258" r:id="rId25"/>
    <p:sldId id="437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643C14"/>
    <a:srgbClr val="FF99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194E0-A603-4781-B559-DA6802B0EF7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B94D8F8-5DA5-47B7-AB8C-336361D2D858}">
      <dgm:prSet custT="1"/>
      <dgm:spPr/>
      <dgm:t>
        <a:bodyPr anchor="ctr"/>
        <a:lstStyle/>
        <a:p>
          <a:r>
            <a:rPr lang="mr-IN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१.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उत्पादक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भागीदारी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(Productive Partnership Sub Projects</a:t>
          </a:r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) </a:t>
          </a:r>
        </a:p>
      </dgm:t>
    </dgm:pt>
    <dgm:pt modelId="{87F850D7-33F1-41B3-873D-63B3FB8BFF51}" type="parTrans" cxnId="{580DC939-ADFF-4991-BDB6-EDDC5B2A980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32CB38E-1997-443A-BDD1-0B49E18E3F1F}" type="sibTrans" cxnId="{580DC939-ADFF-4991-BDB6-EDDC5B2A980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A1CA630-ADB3-45C2-A5F0-AEBDB7B3FFB9}">
      <dgm:prSet custT="1"/>
      <dgm:spPr/>
      <dgm:t>
        <a:bodyPr anchor="ctr"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खरेदीदार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आणि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यांच्यातील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भागीदारी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675371B-DA86-40EB-B789-5E2474C696E7}" type="parTrans" cxnId="{C1DF55CA-8504-4BFB-B115-80F969C3BB2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F9F75E3-D6CA-4EBE-86BC-FD5634B6EE0D}" type="sibTrans" cxnId="{C1DF55CA-8504-4BFB-B115-80F969C3BB2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FD7BBB0-0D8E-42DD-8648-71A2755BF675}">
      <dgm:prSet custT="1"/>
      <dgm:spPr/>
      <dgm:t>
        <a:bodyPr anchor="ctr"/>
        <a:lstStyle/>
        <a:p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२.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बाजार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संपर्क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(Market Access Sub Projects)</a:t>
          </a:r>
        </a:p>
      </dgm:t>
    </dgm:pt>
    <dgm:pt modelId="{C71D732F-AC3E-4694-9BA7-27E85F0674BB}" type="parTrans" cxnId="{698F6BB6-852F-4AE2-8F10-206C1DACF1D9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38F7237-CDFE-467D-897F-B7461A0DF2C9}" type="sibTrans" cxnId="{698F6BB6-852F-4AE2-8F10-206C1DACF1D9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03A9100-6AC8-4F3D-82F4-96F5A4621956}">
      <dgm:prSet custT="1"/>
      <dgm:spPr/>
      <dgm:t>
        <a:bodyPr anchor="ctr"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बाजारपेठेच्या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संपर्क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वाढीसाठी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संस्थांना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सहाय्य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0E133234-8050-45F2-A41E-FCD69DD56319}" type="parTrans" cxnId="{0E3F73E1-1CBB-4C02-AA43-F9E49AE8CA1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20986AC-3B06-43E1-A6EF-17E8BECAF481}" type="sibTrans" cxnId="{0E3F73E1-1CBB-4C02-AA43-F9E49AE8CA1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8A8535-9630-4A7F-850F-C3DB48846ED4}">
      <dgm:prSet custT="1"/>
      <dgm:spPr/>
      <dgm:t>
        <a:bodyPr anchor="ctr"/>
        <a:lstStyle/>
        <a:p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३.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गोदाम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आधारित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प्रकल्प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(Warehouse Based Sub Projects)</a:t>
          </a:r>
        </a:p>
      </dgm:t>
    </dgm:pt>
    <dgm:pt modelId="{F6D6EC07-76CD-4438-B249-ADDC8F061948}" type="parTrans" cxnId="{0E5F6D2E-B97D-47DE-840C-DA13A49E49B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1318642-DFF6-4346-B712-474396B518CB}" type="sibTrans" cxnId="{0E5F6D2E-B97D-47DE-840C-DA13A49E49B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CB6F129-FBA1-4363-A47C-D559101D8EDA}">
      <dgm:prSet custT="1"/>
      <dgm:spPr/>
      <dgm:t>
        <a:bodyPr anchor="ctr"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महाराष्ट्र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राज्य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वखार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महामंडळ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प्राथमिक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कृषी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पतसंस्था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व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अन्य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संस्थांच्या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माध्यमातून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साठवणूक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व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तारण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ई.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साठी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EC7B9F02-6826-4781-BCC9-E01AC9ABD026}" type="parTrans" cxnId="{E8FB2875-5592-4F2C-8B2A-1EEBE3D8877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FC8622A-EAAE-42BE-8FC5-7491E4E2F5BD}" type="sibTrans" cxnId="{E8FB2875-5592-4F2C-8B2A-1EEBE3D8877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E3B33E5-3107-44DF-8A00-5BF611772B66}">
      <dgm:prSet custT="1"/>
      <dgm:spPr/>
      <dgm:t>
        <a:bodyPr anchor="ctr"/>
        <a:lstStyle/>
        <a:p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४.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नाविन्यपूर्ण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पूरक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(Complimentary Innovation Investments)</a:t>
          </a:r>
        </a:p>
      </dgm:t>
    </dgm:pt>
    <dgm:pt modelId="{CFC9099C-858E-48BC-9E55-2DD190C380A2}" type="parTrans" cxnId="{FE3D84E4-95A3-40A4-AB77-72C6226C584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4C3711C-AB96-4983-8DB3-C3E02CA337B9}" type="sibTrans" cxnId="{FE3D84E4-95A3-40A4-AB77-72C6226C584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15D31F-539C-4B1F-81B2-BA6701FF8B99}">
      <dgm:prSet custT="1"/>
      <dgm:spPr/>
      <dgm:t>
        <a:bodyPr anchor="ctr"/>
        <a:lstStyle/>
        <a:p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वरील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तीन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प्रकारच्या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उपप्रकल्पांना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पूरक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नाविन्यपूर्ण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बाबींसाठी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सहाय्य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C3BC7A99-E145-4B4A-B4E0-1E41BD11A246}" type="parTrans" cxnId="{FD1F3CE6-5056-4739-A1D6-C4FB0D9290E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D82DEF0-EC97-4B5A-97D1-F7121327A9A2}" type="sibTrans" cxnId="{FD1F3CE6-5056-4739-A1D6-C4FB0D9290EA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07D04E3-B462-43EC-B900-B86860F832A7}">
      <dgm:prSet custT="1"/>
      <dgm:spPr/>
      <dgm:t>
        <a:bodyPr anchor="ctr"/>
        <a:lstStyle/>
        <a:p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५.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कापूस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मुल्यसाखळी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विकास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प्रकल्प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(SMART COTTON)</a:t>
          </a:r>
        </a:p>
      </dgm:t>
    </dgm:pt>
    <dgm:pt modelId="{9EAB0066-79F5-4F2A-BFAC-35689235F909}" type="parTrans" cxnId="{66631CCA-C78D-4977-9357-8100708A0A7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4E2C678-B083-482F-A3BC-75F1798B2FD0}" type="sibTrans" cxnId="{66631CCA-C78D-4977-9357-8100708A0A7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EA23AB8-6DEA-4FBE-86EF-2D89DE1270BC}">
      <dgm:prSet custT="1"/>
      <dgm:spPr/>
      <dgm:t>
        <a:bodyPr/>
        <a:lstStyle/>
        <a:p>
          <a:r>
            <a:rPr lang="en-IN" sz="20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कापुस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उत्पादकता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वाढीसह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गुणवत्तापूर्ण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एकजिनसी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कापूस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विक्री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व्यवस्था</a:t>
          </a:r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उभारणे</a:t>
          </a:r>
          <a:endParaRPr lang="en-IN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B18D18C-5C92-4AFB-A973-86F47BEE5120}" type="parTrans" cxnId="{42F5A9BB-38C8-4F58-8E43-D0342BAF3F85}">
      <dgm:prSet/>
      <dgm:spPr/>
      <dgm:t>
        <a:bodyPr/>
        <a:lstStyle/>
        <a:p>
          <a:endParaRPr lang="en-IN" sz="2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6B6013F-2E4E-4706-8375-E3344CEB592C}" type="sibTrans" cxnId="{42F5A9BB-38C8-4F58-8E43-D0342BAF3F85}">
      <dgm:prSet/>
      <dgm:spPr/>
      <dgm:t>
        <a:bodyPr/>
        <a:lstStyle/>
        <a:p>
          <a:endParaRPr lang="en-IN" sz="240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486DE97-07FA-45B2-B56C-65D883ADA50A}" type="pres">
      <dgm:prSet presAssocID="{DC6194E0-A603-4781-B559-DA6802B0EF74}" presName="linear" presStyleCnt="0">
        <dgm:presLayoutVars>
          <dgm:dir/>
          <dgm:animLvl val="lvl"/>
          <dgm:resizeHandles val="exact"/>
        </dgm:presLayoutVars>
      </dgm:prSet>
      <dgm:spPr/>
    </dgm:pt>
    <dgm:pt modelId="{F667CE59-F319-49A2-A3F2-4155585158D9}" type="pres">
      <dgm:prSet presAssocID="{AB94D8F8-5DA5-47B7-AB8C-336361D2D858}" presName="parentLin" presStyleCnt="0"/>
      <dgm:spPr/>
    </dgm:pt>
    <dgm:pt modelId="{32420F7B-BFF2-46AB-AD6D-238F9B6BB08A}" type="pres">
      <dgm:prSet presAssocID="{AB94D8F8-5DA5-47B7-AB8C-336361D2D858}" presName="parentLeftMargin" presStyleLbl="node1" presStyleIdx="0" presStyleCnt="5"/>
      <dgm:spPr/>
    </dgm:pt>
    <dgm:pt modelId="{BE6426F3-565B-4CDB-8991-A8B5FAE40377}" type="pres">
      <dgm:prSet presAssocID="{AB94D8F8-5DA5-47B7-AB8C-336361D2D8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97C9A60-2C95-4FA1-B45C-3B053FB88448}" type="pres">
      <dgm:prSet presAssocID="{AB94D8F8-5DA5-47B7-AB8C-336361D2D858}" presName="negativeSpace" presStyleCnt="0"/>
      <dgm:spPr/>
    </dgm:pt>
    <dgm:pt modelId="{B316E0CA-D944-4E7E-B9CF-BD2E68E798D0}" type="pres">
      <dgm:prSet presAssocID="{AB94D8F8-5DA5-47B7-AB8C-336361D2D858}" presName="childText" presStyleLbl="conFgAcc1" presStyleIdx="0" presStyleCnt="5">
        <dgm:presLayoutVars>
          <dgm:bulletEnabled val="1"/>
        </dgm:presLayoutVars>
      </dgm:prSet>
      <dgm:spPr/>
    </dgm:pt>
    <dgm:pt modelId="{CA343A53-97D0-4ACB-89BA-2E5E5FEF83AB}" type="pres">
      <dgm:prSet presAssocID="{532CB38E-1997-443A-BDD1-0B49E18E3F1F}" presName="spaceBetweenRectangles" presStyleCnt="0"/>
      <dgm:spPr/>
    </dgm:pt>
    <dgm:pt modelId="{0C2EBC80-4E32-4F05-858F-FBEE6A0EDEB1}" type="pres">
      <dgm:prSet presAssocID="{6FD7BBB0-0D8E-42DD-8648-71A2755BF675}" presName="parentLin" presStyleCnt="0"/>
      <dgm:spPr/>
    </dgm:pt>
    <dgm:pt modelId="{17BE8841-8F36-404A-B74D-7ECB547A2D0A}" type="pres">
      <dgm:prSet presAssocID="{6FD7BBB0-0D8E-42DD-8648-71A2755BF675}" presName="parentLeftMargin" presStyleLbl="node1" presStyleIdx="0" presStyleCnt="5"/>
      <dgm:spPr/>
    </dgm:pt>
    <dgm:pt modelId="{9925DCB7-0754-4C76-A6A3-3DA984EDA0EA}" type="pres">
      <dgm:prSet presAssocID="{6FD7BBB0-0D8E-42DD-8648-71A2755BF6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DBE3E6-F11E-4F99-BDAB-E6485517C003}" type="pres">
      <dgm:prSet presAssocID="{6FD7BBB0-0D8E-42DD-8648-71A2755BF675}" presName="negativeSpace" presStyleCnt="0"/>
      <dgm:spPr/>
    </dgm:pt>
    <dgm:pt modelId="{B4B8DEA3-AEC6-4328-A912-B434CDD03464}" type="pres">
      <dgm:prSet presAssocID="{6FD7BBB0-0D8E-42DD-8648-71A2755BF675}" presName="childText" presStyleLbl="conFgAcc1" presStyleIdx="1" presStyleCnt="5">
        <dgm:presLayoutVars>
          <dgm:bulletEnabled val="1"/>
        </dgm:presLayoutVars>
      </dgm:prSet>
      <dgm:spPr/>
    </dgm:pt>
    <dgm:pt modelId="{EEE19A73-30A9-4E37-8CD6-E78BE3351373}" type="pres">
      <dgm:prSet presAssocID="{638F7237-CDFE-467D-897F-B7461A0DF2C9}" presName="spaceBetweenRectangles" presStyleCnt="0"/>
      <dgm:spPr/>
    </dgm:pt>
    <dgm:pt modelId="{B7C8DA05-DF3A-4D61-8085-3900213EB702}" type="pres">
      <dgm:prSet presAssocID="{FF8A8535-9630-4A7F-850F-C3DB48846ED4}" presName="parentLin" presStyleCnt="0"/>
      <dgm:spPr/>
    </dgm:pt>
    <dgm:pt modelId="{E692CF4F-A15A-4A08-AE59-2CB407D7A32D}" type="pres">
      <dgm:prSet presAssocID="{FF8A8535-9630-4A7F-850F-C3DB48846ED4}" presName="parentLeftMargin" presStyleLbl="node1" presStyleIdx="1" presStyleCnt="5"/>
      <dgm:spPr/>
    </dgm:pt>
    <dgm:pt modelId="{89A1026A-2950-4678-B756-81FD151CBFB7}" type="pres">
      <dgm:prSet presAssocID="{FF8A8535-9630-4A7F-850F-C3DB48846ED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53B80D5-026C-41DA-9977-88FBED99DAF5}" type="pres">
      <dgm:prSet presAssocID="{FF8A8535-9630-4A7F-850F-C3DB48846ED4}" presName="negativeSpace" presStyleCnt="0"/>
      <dgm:spPr/>
    </dgm:pt>
    <dgm:pt modelId="{94B1FAF5-0F99-4534-B3C5-65BF424F77F7}" type="pres">
      <dgm:prSet presAssocID="{FF8A8535-9630-4A7F-850F-C3DB48846ED4}" presName="childText" presStyleLbl="conFgAcc1" presStyleIdx="2" presStyleCnt="5">
        <dgm:presLayoutVars>
          <dgm:bulletEnabled val="1"/>
        </dgm:presLayoutVars>
      </dgm:prSet>
      <dgm:spPr/>
    </dgm:pt>
    <dgm:pt modelId="{D6B1C072-5DFF-4E4D-8B84-568151662E83}" type="pres">
      <dgm:prSet presAssocID="{01318642-DFF6-4346-B712-474396B518CB}" presName="spaceBetweenRectangles" presStyleCnt="0"/>
      <dgm:spPr/>
    </dgm:pt>
    <dgm:pt modelId="{62C701DA-0AC5-43AF-86BE-813D731C81F6}" type="pres">
      <dgm:prSet presAssocID="{5E3B33E5-3107-44DF-8A00-5BF611772B66}" presName="parentLin" presStyleCnt="0"/>
      <dgm:spPr/>
    </dgm:pt>
    <dgm:pt modelId="{6B6197DD-D64D-454C-A5EE-906D2A484A89}" type="pres">
      <dgm:prSet presAssocID="{5E3B33E5-3107-44DF-8A00-5BF611772B66}" presName="parentLeftMargin" presStyleLbl="node1" presStyleIdx="2" presStyleCnt="5"/>
      <dgm:spPr/>
    </dgm:pt>
    <dgm:pt modelId="{DAC3147D-282B-41B0-BF58-411286FD73AA}" type="pres">
      <dgm:prSet presAssocID="{5E3B33E5-3107-44DF-8A00-5BF611772B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5C9A2B-B14A-46D9-A70D-F565DB526C3C}" type="pres">
      <dgm:prSet presAssocID="{5E3B33E5-3107-44DF-8A00-5BF611772B66}" presName="negativeSpace" presStyleCnt="0"/>
      <dgm:spPr/>
    </dgm:pt>
    <dgm:pt modelId="{C3C05E51-0325-40AA-A1EA-2ACFD6440BE1}" type="pres">
      <dgm:prSet presAssocID="{5E3B33E5-3107-44DF-8A00-5BF611772B66}" presName="childText" presStyleLbl="conFgAcc1" presStyleIdx="3" presStyleCnt="5">
        <dgm:presLayoutVars>
          <dgm:bulletEnabled val="1"/>
        </dgm:presLayoutVars>
      </dgm:prSet>
      <dgm:spPr/>
    </dgm:pt>
    <dgm:pt modelId="{EE37F6C2-8FCF-4FC7-AC12-825FE9D7AB02}" type="pres">
      <dgm:prSet presAssocID="{14C3711C-AB96-4983-8DB3-C3E02CA337B9}" presName="spaceBetweenRectangles" presStyleCnt="0"/>
      <dgm:spPr/>
    </dgm:pt>
    <dgm:pt modelId="{97480B82-062C-467A-AD81-B7C888EDC9C5}" type="pres">
      <dgm:prSet presAssocID="{D07D04E3-B462-43EC-B900-B86860F832A7}" presName="parentLin" presStyleCnt="0"/>
      <dgm:spPr/>
    </dgm:pt>
    <dgm:pt modelId="{654F5A58-B85A-4527-9A14-4491D0E28E5F}" type="pres">
      <dgm:prSet presAssocID="{D07D04E3-B462-43EC-B900-B86860F832A7}" presName="parentLeftMargin" presStyleLbl="node1" presStyleIdx="3" presStyleCnt="5"/>
      <dgm:spPr/>
    </dgm:pt>
    <dgm:pt modelId="{2086FACF-A074-4A3E-BEA4-F7A9E8FCC242}" type="pres">
      <dgm:prSet presAssocID="{D07D04E3-B462-43EC-B900-B86860F832A7}" presName="parentText" presStyleLbl="node1" presStyleIdx="4" presStyleCnt="5" custScaleY="78620">
        <dgm:presLayoutVars>
          <dgm:chMax val="0"/>
          <dgm:bulletEnabled val="1"/>
        </dgm:presLayoutVars>
      </dgm:prSet>
      <dgm:spPr/>
    </dgm:pt>
    <dgm:pt modelId="{5F394C24-1201-4C43-B3E5-EE9E6B98B256}" type="pres">
      <dgm:prSet presAssocID="{D07D04E3-B462-43EC-B900-B86860F832A7}" presName="negativeSpace" presStyleCnt="0"/>
      <dgm:spPr/>
    </dgm:pt>
    <dgm:pt modelId="{3B49A438-50E8-4A0B-BED2-D5029A7ED7FB}" type="pres">
      <dgm:prSet presAssocID="{D07D04E3-B462-43EC-B900-B86860F832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3A48801-E924-4EFE-8A77-C515D5B2E69E}" type="presOf" srcId="{FA1CA630-ADB3-45C2-A5F0-AEBDB7B3FFB9}" destId="{B316E0CA-D944-4E7E-B9CF-BD2E68E798D0}" srcOrd="0" destOrd="0" presId="urn:microsoft.com/office/officeart/2005/8/layout/list1"/>
    <dgm:cxn modelId="{2035E00F-DA98-43C3-BDF3-91816C55E0EC}" type="presOf" srcId="{5E3B33E5-3107-44DF-8A00-5BF611772B66}" destId="{6B6197DD-D64D-454C-A5EE-906D2A484A89}" srcOrd="0" destOrd="0" presId="urn:microsoft.com/office/officeart/2005/8/layout/list1"/>
    <dgm:cxn modelId="{9B53E921-9733-4973-9346-BAB118DDC801}" type="presOf" srcId="{AB94D8F8-5DA5-47B7-AB8C-336361D2D858}" destId="{BE6426F3-565B-4CDB-8991-A8B5FAE40377}" srcOrd="1" destOrd="0" presId="urn:microsoft.com/office/officeart/2005/8/layout/list1"/>
    <dgm:cxn modelId="{0E5F6D2E-B97D-47DE-840C-DA13A49E49BF}" srcId="{DC6194E0-A603-4781-B559-DA6802B0EF74}" destId="{FF8A8535-9630-4A7F-850F-C3DB48846ED4}" srcOrd="2" destOrd="0" parTransId="{F6D6EC07-76CD-4438-B249-ADDC8F061948}" sibTransId="{01318642-DFF6-4346-B712-474396B518CB}"/>
    <dgm:cxn modelId="{580DC939-ADFF-4991-BDB6-EDDC5B2A980E}" srcId="{DC6194E0-A603-4781-B559-DA6802B0EF74}" destId="{AB94D8F8-5DA5-47B7-AB8C-336361D2D858}" srcOrd="0" destOrd="0" parTransId="{87F850D7-33F1-41B3-873D-63B3FB8BFF51}" sibTransId="{532CB38E-1997-443A-BDD1-0B49E18E3F1F}"/>
    <dgm:cxn modelId="{98E17961-A0DF-4C6F-B88A-2CAA5442E641}" type="presOf" srcId="{503A9100-6AC8-4F3D-82F4-96F5A4621956}" destId="{B4B8DEA3-AEC6-4328-A912-B434CDD03464}" srcOrd="0" destOrd="0" presId="urn:microsoft.com/office/officeart/2005/8/layout/list1"/>
    <dgm:cxn modelId="{E8FB2875-5592-4F2C-8B2A-1EEBE3D8877A}" srcId="{FF8A8535-9630-4A7F-850F-C3DB48846ED4}" destId="{5CB6F129-FBA1-4363-A47C-D559101D8EDA}" srcOrd="0" destOrd="0" parTransId="{EC7B9F02-6826-4781-BCC9-E01AC9ABD026}" sibTransId="{1FC8622A-EAAE-42BE-8FC5-7491E4E2F5BD}"/>
    <dgm:cxn modelId="{0C89B676-8A56-4B9A-BF9A-BB1375D27BB2}" type="presOf" srcId="{2EA23AB8-6DEA-4FBE-86EF-2D89DE1270BC}" destId="{3B49A438-50E8-4A0B-BED2-D5029A7ED7FB}" srcOrd="0" destOrd="0" presId="urn:microsoft.com/office/officeart/2005/8/layout/list1"/>
    <dgm:cxn modelId="{EBA2C377-86D2-40E0-90D1-F1BD0E846B4F}" type="presOf" srcId="{FF8A8535-9630-4A7F-850F-C3DB48846ED4}" destId="{E692CF4F-A15A-4A08-AE59-2CB407D7A32D}" srcOrd="0" destOrd="0" presId="urn:microsoft.com/office/officeart/2005/8/layout/list1"/>
    <dgm:cxn modelId="{4A8B5C78-1530-4637-AA82-83C0C98281C6}" type="presOf" srcId="{6FD7BBB0-0D8E-42DD-8648-71A2755BF675}" destId="{9925DCB7-0754-4C76-A6A3-3DA984EDA0EA}" srcOrd="1" destOrd="0" presId="urn:microsoft.com/office/officeart/2005/8/layout/list1"/>
    <dgm:cxn modelId="{ADD4CF8E-3F35-45AA-A59C-A3EFF0F5E2C0}" type="presOf" srcId="{D07D04E3-B462-43EC-B900-B86860F832A7}" destId="{2086FACF-A074-4A3E-BEA4-F7A9E8FCC242}" srcOrd="1" destOrd="0" presId="urn:microsoft.com/office/officeart/2005/8/layout/list1"/>
    <dgm:cxn modelId="{7DD9DA91-E1E1-406F-A518-F9B344DFE138}" type="presOf" srcId="{5E3B33E5-3107-44DF-8A00-5BF611772B66}" destId="{DAC3147D-282B-41B0-BF58-411286FD73AA}" srcOrd="1" destOrd="0" presId="urn:microsoft.com/office/officeart/2005/8/layout/list1"/>
    <dgm:cxn modelId="{E99D679C-1462-46EB-B134-8994916CA754}" type="presOf" srcId="{D07D04E3-B462-43EC-B900-B86860F832A7}" destId="{654F5A58-B85A-4527-9A14-4491D0E28E5F}" srcOrd="0" destOrd="0" presId="urn:microsoft.com/office/officeart/2005/8/layout/list1"/>
    <dgm:cxn modelId="{B311C3AA-AB4E-4516-A4A6-206A9941BF9C}" type="presOf" srcId="{6FD7BBB0-0D8E-42DD-8648-71A2755BF675}" destId="{17BE8841-8F36-404A-B74D-7ECB547A2D0A}" srcOrd="0" destOrd="0" presId="urn:microsoft.com/office/officeart/2005/8/layout/list1"/>
    <dgm:cxn modelId="{698F6BB6-852F-4AE2-8F10-206C1DACF1D9}" srcId="{DC6194E0-A603-4781-B559-DA6802B0EF74}" destId="{6FD7BBB0-0D8E-42DD-8648-71A2755BF675}" srcOrd="1" destOrd="0" parTransId="{C71D732F-AC3E-4694-9BA7-27E85F0674BB}" sibTransId="{638F7237-CDFE-467D-897F-B7461A0DF2C9}"/>
    <dgm:cxn modelId="{2CDE4ABA-30E3-479D-80B5-E2BBCBA78A9A}" type="presOf" srcId="{FF15D31F-539C-4B1F-81B2-BA6701FF8B99}" destId="{C3C05E51-0325-40AA-A1EA-2ACFD6440BE1}" srcOrd="0" destOrd="0" presId="urn:microsoft.com/office/officeart/2005/8/layout/list1"/>
    <dgm:cxn modelId="{42F5A9BB-38C8-4F58-8E43-D0342BAF3F85}" srcId="{D07D04E3-B462-43EC-B900-B86860F832A7}" destId="{2EA23AB8-6DEA-4FBE-86EF-2D89DE1270BC}" srcOrd="0" destOrd="0" parTransId="{CB18D18C-5C92-4AFB-A973-86F47BEE5120}" sibTransId="{F6B6013F-2E4E-4706-8375-E3344CEB592C}"/>
    <dgm:cxn modelId="{66631CCA-C78D-4977-9357-8100708A0A7D}" srcId="{DC6194E0-A603-4781-B559-DA6802B0EF74}" destId="{D07D04E3-B462-43EC-B900-B86860F832A7}" srcOrd="4" destOrd="0" parTransId="{9EAB0066-79F5-4F2A-BFAC-35689235F909}" sibTransId="{04E2C678-B083-482F-A3BC-75F1798B2FD0}"/>
    <dgm:cxn modelId="{C1DF55CA-8504-4BFB-B115-80F969C3BB28}" srcId="{AB94D8F8-5DA5-47B7-AB8C-336361D2D858}" destId="{FA1CA630-ADB3-45C2-A5F0-AEBDB7B3FFB9}" srcOrd="0" destOrd="0" parTransId="{7675371B-DA86-40EB-B789-5E2474C696E7}" sibTransId="{6F9F75E3-D6CA-4EBE-86BC-FD5634B6EE0D}"/>
    <dgm:cxn modelId="{485A12CB-979B-443E-A74D-3755AB98C691}" type="presOf" srcId="{5CB6F129-FBA1-4363-A47C-D559101D8EDA}" destId="{94B1FAF5-0F99-4534-B3C5-65BF424F77F7}" srcOrd="0" destOrd="0" presId="urn:microsoft.com/office/officeart/2005/8/layout/list1"/>
    <dgm:cxn modelId="{232AE0CB-E0F0-4928-BD44-E270CA9B12E3}" type="presOf" srcId="{DC6194E0-A603-4781-B559-DA6802B0EF74}" destId="{2486DE97-07FA-45B2-B56C-65D883ADA50A}" srcOrd="0" destOrd="0" presId="urn:microsoft.com/office/officeart/2005/8/layout/list1"/>
    <dgm:cxn modelId="{0E3F73E1-1CBB-4C02-AA43-F9E49AE8CA16}" srcId="{6FD7BBB0-0D8E-42DD-8648-71A2755BF675}" destId="{503A9100-6AC8-4F3D-82F4-96F5A4621956}" srcOrd="0" destOrd="0" parTransId="{0E133234-8050-45F2-A41E-FCD69DD56319}" sibTransId="{220986AC-3B06-43E1-A6EF-17E8BECAF481}"/>
    <dgm:cxn modelId="{BB9A89E2-3A8E-4D1B-B7FC-86B46912CC49}" type="presOf" srcId="{AB94D8F8-5DA5-47B7-AB8C-336361D2D858}" destId="{32420F7B-BFF2-46AB-AD6D-238F9B6BB08A}" srcOrd="0" destOrd="0" presId="urn:microsoft.com/office/officeart/2005/8/layout/list1"/>
    <dgm:cxn modelId="{FE3D84E4-95A3-40A4-AB77-72C6226C584A}" srcId="{DC6194E0-A603-4781-B559-DA6802B0EF74}" destId="{5E3B33E5-3107-44DF-8A00-5BF611772B66}" srcOrd="3" destOrd="0" parTransId="{CFC9099C-858E-48BC-9E55-2DD190C380A2}" sibTransId="{14C3711C-AB96-4983-8DB3-C3E02CA337B9}"/>
    <dgm:cxn modelId="{FD1F3CE6-5056-4739-A1D6-C4FB0D9290EA}" srcId="{5E3B33E5-3107-44DF-8A00-5BF611772B66}" destId="{FF15D31F-539C-4B1F-81B2-BA6701FF8B99}" srcOrd="0" destOrd="0" parTransId="{C3BC7A99-E145-4B4A-B4E0-1E41BD11A246}" sibTransId="{CD82DEF0-EC97-4B5A-97D1-F7121327A9A2}"/>
    <dgm:cxn modelId="{4BBE27EE-353C-4806-8259-F818295875A9}" type="presOf" srcId="{FF8A8535-9630-4A7F-850F-C3DB48846ED4}" destId="{89A1026A-2950-4678-B756-81FD151CBFB7}" srcOrd="1" destOrd="0" presId="urn:microsoft.com/office/officeart/2005/8/layout/list1"/>
    <dgm:cxn modelId="{F1F9EA20-FD2E-4275-80B3-6CF1031C9499}" type="presParOf" srcId="{2486DE97-07FA-45B2-B56C-65D883ADA50A}" destId="{F667CE59-F319-49A2-A3F2-4155585158D9}" srcOrd="0" destOrd="0" presId="urn:microsoft.com/office/officeart/2005/8/layout/list1"/>
    <dgm:cxn modelId="{D7DB20EC-8EFB-443B-9EFD-251349EED488}" type="presParOf" srcId="{F667CE59-F319-49A2-A3F2-4155585158D9}" destId="{32420F7B-BFF2-46AB-AD6D-238F9B6BB08A}" srcOrd="0" destOrd="0" presId="urn:microsoft.com/office/officeart/2005/8/layout/list1"/>
    <dgm:cxn modelId="{90FB6C47-AEFC-455B-9BD6-C67773280CA7}" type="presParOf" srcId="{F667CE59-F319-49A2-A3F2-4155585158D9}" destId="{BE6426F3-565B-4CDB-8991-A8B5FAE40377}" srcOrd="1" destOrd="0" presId="urn:microsoft.com/office/officeart/2005/8/layout/list1"/>
    <dgm:cxn modelId="{99F824E1-3C02-4D70-BE3D-B4AC8C39490C}" type="presParOf" srcId="{2486DE97-07FA-45B2-B56C-65D883ADA50A}" destId="{697C9A60-2C95-4FA1-B45C-3B053FB88448}" srcOrd="1" destOrd="0" presId="urn:microsoft.com/office/officeart/2005/8/layout/list1"/>
    <dgm:cxn modelId="{B660C028-E057-43F6-A393-88871CE8026B}" type="presParOf" srcId="{2486DE97-07FA-45B2-B56C-65D883ADA50A}" destId="{B316E0CA-D944-4E7E-B9CF-BD2E68E798D0}" srcOrd="2" destOrd="0" presId="urn:microsoft.com/office/officeart/2005/8/layout/list1"/>
    <dgm:cxn modelId="{79846E36-D07B-4B97-83FA-CF5D9C7F95B5}" type="presParOf" srcId="{2486DE97-07FA-45B2-B56C-65D883ADA50A}" destId="{CA343A53-97D0-4ACB-89BA-2E5E5FEF83AB}" srcOrd="3" destOrd="0" presId="urn:microsoft.com/office/officeart/2005/8/layout/list1"/>
    <dgm:cxn modelId="{242FA9A7-995F-41EB-972B-447DC84CB3F4}" type="presParOf" srcId="{2486DE97-07FA-45B2-B56C-65D883ADA50A}" destId="{0C2EBC80-4E32-4F05-858F-FBEE6A0EDEB1}" srcOrd="4" destOrd="0" presId="urn:microsoft.com/office/officeart/2005/8/layout/list1"/>
    <dgm:cxn modelId="{BDE1DF28-916B-4C3C-86BA-90AA8B88FAB8}" type="presParOf" srcId="{0C2EBC80-4E32-4F05-858F-FBEE6A0EDEB1}" destId="{17BE8841-8F36-404A-B74D-7ECB547A2D0A}" srcOrd="0" destOrd="0" presId="urn:microsoft.com/office/officeart/2005/8/layout/list1"/>
    <dgm:cxn modelId="{24B65202-38E0-4C48-BC80-551714E68279}" type="presParOf" srcId="{0C2EBC80-4E32-4F05-858F-FBEE6A0EDEB1}" destId="{9925DCB7-0754-4C76-A6A3-3DA984EDA0EA}" srcOrd="1" destOrd="0" presId="urn:microsoft.com/office/officeart/2005/8/layout/list1"/>
    <dgm:cxn modelId="{ADCA7E5C-E1F6-4B53-934D-754BA1B9901C}" type="presParOf" srcId="{2486DE97-07FA-45B2-B56C-65D883ADA50A}" destId="{C9DBE3E6-F11E-4F99-BDAB-E6485517C003}" srcOrd="5" destOrd="0" presId="urn:microsoft.com/office/officeart/2005/8/layout/list1"/>
    <dgm:cxn modelId="{806B9E60-0CE4-4048-9C33-E2AC2463D05B}" type="presParOf" srcId="{2486DE97-07FA-45B2-B56C-65D883ADA50A}" destId="{B4B8DEA3-AEC6-4328-A912-B434CDD03464}" srcOrd="6" destOrd="0" presId="urn:microsoft.com/office/officeart/2005/8/layout/list1"/>
    <dgm:cxn modelId="{41B5BC28-33C6-4CF6-AFA1-1FE86506E439}" type="presParOf" srcId="{2486DE97-07FA-45B2-B56C-65D883ADA50A}" destId="{EEE19A73-30A9-4E37-8CD6-E78BE3351373}" srcOrd="7" destOrd="0" presId="urn:microsoft.com/office/officeart/2005/8/layout/list1"/>
    <dgm:cxn modelId="{EB5E4FDB-B12C-48B1-A95D-0D9E194A4AE8}" type="presParOf" srcId="{2486DE97-07FA-45B2-B56C-65D883ADA50A}" destId="{B7C8DA05-DF3A-4D61-8085-3900213EB702}" srcOrd="8" destOrd="0" presId="urn:microsoft.com/office/officeart/2005/8/layout/list1"/>
    <dgm:cxn modelId="{04ABCB92-BECA-429B-A90D-6DD96357E754}" type="presParOf" srcId="{B7C8DA05-DF3A-4D61-8085-3900213EB702}" destId="{E692CF4F-A15A-4A08-AE59-2CB407D7A32D}" srcOrd="0" destOrd="0" presId="urn:microsoft.com/office/officeart/2005/8/layout/list1"/>
    <dgm:cxn modelId="{B2F68673-4E78-4E7D-BDD2-2686BE18C559}" type="presParOf" srcId="{B7C8DA05-DF3A-4D61-8085-3900213EB702}" destId="{89A1026A-2950-4678-B756-81FD151CBFB7}" srcOrd="1" destOrd="0" presId="urn:microsoft.com/office/officeart/2005/8/layout/list1"/>
    <dgm:cxn modelId="{D7791A3F-AFA2-44BB-9DDB-EC51F82EBC42}" type="presParOf" srcId="{2486DE97-07FA-45B2-B56C-65D883ADA50A}" destId="{153B80D5-026C-41DA-9977-88FBED99DAF5}" srcOrd="9" destOrd="0" presId="urn:microsoft.com/office/officeart/2005/8/layout/list1"/>
    <dgm:cxn modelId="{2CC8DCF5-A201-46C8-9AB1-2DCB21B611EF}" type="presParOf" srcId="{2486DE97-07FA-45B2-B56C-65D883ADA50A}" destId="{94B1FAF5-0F99-4534-B3C5-65BF424F77F7}" srcOrd="10" destOrd="0" presId="urn:microsoft.com/office/officeart/2005/8/layout/list1"/>
    <dgm:cxn modelId="{E5F28930-0C37-4898-9687-51FC00F81E65}" type="presParOf" srcId="{2486DE97-07FA-45B2-B56C-65D883ADA50A}" destId="{D6B1C072-5DFF-4E4D-8B84-568151662E83}" srcOrd="11" destOrd="0" presId="urn:microsoft.com/office/officeart/2005/8/layout/list1"/>
    <dgm:cxn modelId="{CCEF9D83-39D6-4A35-954D-ED1AA2F54F8F}" type="presParOf" srcId="{2486DE97-07FA-45B2-B56C-65D883ADA50A}" destId="{62C701DA-0AC5-43AF-86BE-813D731C81F6}" srcOrd="12" destOrd="0" presId="urn:microsoft.com/office/officeart/2005/8/layout/list1"/>
    <dgm:cxn modelId="{23A4DA55-8ED3-4769-9683-8134960178D4}" type="presParOf" srcId="{62C701DA-0AC5-43AF-86BE-813D731C81F6}" destId="{6B6197DD-D64D-454C-A5EE-906D2A484A89}" srcOrd="0" destOrd="0" presId="urn:microsoft.com/office/officeart/2005/8/layout/list1"/>
    <dgm:cxn modelId="{9DAFDC11-C131-4EFE-9F36-F3323FFFF777}" type="presParOf" srcId="{62C701DA-0AC5-43AF-86BE-813D731C81F6}" destId="{DAC3147D-282B-41B0-BF58-411286FD73AA}" srcOrd="1" destOrd="0" presId="urn:microsoft.com/office/officeart/2005/8/layout/list1"/>
    <dgm:cxn modelId="{01B905CA-8B11-4761-BF31-1FA456D56885}" type="presParOf" srcId="{2486DE97-07FA-45B2-B56C-65D883ADA50A}" destId="{FD5C9A2B-B14A-46D9-A70D-F565DB526C3C}" srcOrd="13" destOrd="0" presId="urn:microsoft.com/office/officeart/2005/8/layout/list1"/>
    <dgm:cxn modelId="{4970057D-D85B-4636-B77F-1EF69A9D5206}" type="presParOf" srcId="{2486DE97-07FA-45B2-B56C-65D883ADA50A}" destId="{C3C05E51-0325-40AA-A1EA-2ACFD6440BE1}" srcOrd="14" destOrd="0" presId="urn:microsoft.com/office/officeart/2005/8/layout/list1"/>
    <dgm:cxn modelId="{F57B9356-3362-4612-9ECE-FCA30FED0406}" type="presParOf" srcId="{2486DE97-07FA-45B2-B56C-65D883ADA50A}" destId="{EE37F6C2-8FCF-4FC7-AC12-825FE9D7AB02}" srcOrd="15" destOrd="0" presId="urn:microsoft.com/office/officeart/2005/8/layout/list1"/>
    <dgm:cxn modelId="{92AD0583-917A-41F8-9058-E0416D260190}" type="presParOf" srcId="{2486DE97-07FA-45B2-B56C-65D883ADA50A}" destId="{97480B82-062C-467A-AD81-B7C888EDC9C5}" srcOrd="16" destOrd="0" presId="urn:microsoft.com/office/officeart/2005/8/layout/list1"/>
    <dgm:cxn modelId="{C501D4D5-08E8-4119-9C9C-C5CF1BA2C778}" type="presParOf" srcId="{97480B82-062C-467A-AD81-B7C888EDC9C5}" destId="{654F5A58-B85A-4527-9A14-4491D0E28E5F}" srcOrd="0" destOrd="0" presId="urn:microsoft.com/office/officeart/2005/8/layout/list1"/>
    <dgm:cxn modelId="{96BDA9B6-A736-43F8-B05E-4DF15BCD8527}" type="presParOf" srcId="{97480B82-062C-467A-AD81-B7C888EDC9C5}" destId="{2086FACF-A074-4A3E-BEA4-F7A9E8FCC242}" srcOrd="1" destOrd="0" presId="urn:microsoft.com/office/officeart/2005/8/layout/list1"/>
    <dgm:cxn modelId="{6877ECEE-6851-4C1C-82D4-6199270349B3}" type="presParOf" srcId="{2486DE97-07FA-45B2-B56C-65D883ADA50A}" destId="{5F394C24-1201-4C43-B3E5-EE9E6B98B256}" srcOrd="17" destOrd="0" presId="urn:microsoft.com/office/officeart/2005/8/layout/list1"/>
    <dgm:cxn modelId="{B1E65699-AC10-4DA6-B34A-98A79AC8A00B}" type="presParOf" srcId="{2486DE97-07FA-45B2-B56C-65D883ADA50A}" destId="{3B49A438-50E8-4A0B-BED2-D5029A7ED7FB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E0CA-D944-4E7E-B9CF-BD2E68E798D0}">
      <dsp:nvSpPr>
        <dsp:cNvPr id="0" name=""/>
        <dsp:cNvSpPr/>
      </dsp:nvSpPr>
      <dsp:spPr>
        <a:xfrm>
          <a:off x="0" y="301207"/>
          <a:ext cx="10426699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33248" rIns="809228" bIns="170688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खरेदीदार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आणि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यांच्यातील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भागीदारी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0" y="301207"/>
        <a:ext cx="10426699" cy="831600"/>
      </dsp:txXfrm>
    </dsp:sp>
    <dsp:sp modelId="{BE6426F3-565B-4CDB-8991-A8B5FAE40377}">
      <dsp:nvSpPr>
        <dsp:cNvPr id="0" name=""/>
        <dsp:cNvSpPr/>
      </dsp:nvSpPr>
      <dsp:spPr>
        <a:xfrm>
          <a:off x="521335" y="65047"/>
          <a:ext cx="7298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r-IN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१.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उत्पादक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भागीदारी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(Productive Partnership Sub Projects</a:t>
          </a: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) </a:t>
          </a:r>
        </a:p>
      </dsp:txBody>
      <dsp:txXfrm>
        <a:off x="544392" y="88104"/>
        <a:ext cx="7252576" cy="426206"/>
      </dsp:txXfrm>
    </dsp:sp>
    <dsp:sp modelId="{B4B8DEA3-AEC6-4328-A912-B434CDD03464}">
      <dsp:nvSpPr>
        <dsp:cNvPr id="0" name=""/>
        <dsp:cNvSpPr/>
      </dsp:nvSpPr>
      <dsp:spPr>
        <a:xfrm>
          <a:off x="0" y="1455367"/>
          <a:ext cx="10426699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33248" rIns="809228" bIns="170688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बाजारपेठेच्या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संपर्क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वाढीसाठी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संस्थांना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सहाय्य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0" y="1455367"/>
        <a:ext cx="10426699" cy="831600"/>
      </dsp:txXfrm>
    </dsp:sp>
    <dsp:sp modelId="{9925DCB7-0754-4C76-A6A3-3DA984EDA0EA}">
      <dsp:nvSpPr>
        <dsp:cNvPr id="0" name=""/>
        <dsp:cNvSpPr/>
      </dsp:nvSpPr>
      <dsp:spPr>
        <a:xfrm>
          <a:off x="521335" y="1219207"/>
          <a:ext cx="7298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२.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बाजार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संपर्क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(Market Access Sub Projects)</a:t>
          </a:r>
        </a:p>
      </dsp:txBody>
      <dsp:txXfrm>
        <a:off x="544392" y="1242264"/>
        <a:ext cx="7252576" cy="426206"/>
      </dsp:txXfrm>
    </dsp:sp>
    <dsp:sp modelId="{94B1FAF5-0F99-4534-B3C5-65BF424F77F7}">
      <dsp:nvSpPr>
        <dsp:cNvPr id="0" name=""/>
        <dsp:cNvSpPr/>
      </dsp:nvSpPr>
      <dsp:spPr>
        <a:xfrm>
          <a:off x="0" y="2609527"/>
          <a:ext cx="10426699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33248" rIns="809228" bIns="170688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महाराष्ट्र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राज्य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वखार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महामंडळ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प्राथमिक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कृषी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पतसंस्था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व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अन्य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शेतक-यांच्या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संस्थांच्या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माध्यमातून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साठवणूक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व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तारण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ई.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साठी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0" y="2609527"/>
        <a:ext cx="10426699" cy="1159200"/>
      </dsp:txXfrm>
    </dsp:sp>
    <dsp:sp modelId="{89A1026A-2950-4678-B756-81FD151CBFB7}">
      <dsp:nvSpPr>
        <dsp:cNvPr id="0" name=""/>
        <dsp:cNvSpPr/>
      </dsp:nvSpPr>
      <dsp:spPr>
        <a:xfrm>
          <a:off x="521335" y="2373367"/>
          <a:ext cx="7298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३.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धान्य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गोदाम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आधारित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प्रकल्प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(Warehouse Based Sub Projects)</a:t>
          </a:r>
        </a:p>
      </dsp:txBody>
      <dsp:txXfrm>
        <a:off x="544392" y="2396424"/>
        <a:ext cx="7252576" cy="426206"/>
      </dsp:txXfrm>
    </dsp:sp>
    <dsp:sp modelId="{C3C05E51-0325-40AA-A1EA-2ACFD6440BE1}">
      <dsp:nvSpPr>
        <dsp:cNvPr id="0" name=""/>
        <dsp:cNvSpPr/>
      </dsp:nvSpPr>
      <dsp:spPr>
        <a:xfrm>
          <a:off x="0" y="4091287"/>
          <a:ext cx="10426699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33248" rIns="809228" bIns="170688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वरील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तीन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प्रकारच्या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उपप्रकल्पांना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पूरक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नाविन्यपूर्ण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बाबींसाठी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सहाय्य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0" y="4091287"/>
        <a:ext cx="10426699" cy="831600"/>
      </dsp:txXfrm>
    </dsp:sp>
    <dsp:sp modelId="{DAC3147D-282B-41B0-BF58-411286FD73AA}">
      <dsp:nvSpPr>
        <dsp:cNvPr id="0" name=""/>
        <dsp:cNvSpPr/>
      </dsp:nvSpPr>
      <dsp:spPr>
        <a:xfrm>
          <a:off x="521335" y="3855127"/>
          <a:ext cx="729869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४.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नाविन्यपूर्ण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पूरक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उपप्रकल्प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(Complimentary Innovation Investments)</a:t>
          </a:r>
        </a:p>
      </dsp:txBody>
      <dsp:txXfrm>
        <a:off x="544392" y="3878184"/>
        <a:ext cx="7252576" cy="426206"/>
      </dsp:txXfrm>
    </dsp:sp>
    <dsp:sp modelId="{3B49A438-50E8-4A0B-BED2-D5029A7ED7FB}">
      <dsp:nvSpPr>
        <dsp:cNvPr id="0" name=""/>
        <dsp:cNvSpPr/>
      </dsp:nvSpPr>
      <dsp:spPr>
        <a:xfrm>
          <a:off x="0" y="5144464"/>
          <a:ext cx="10426699" cy="80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228" tIns="333248" rIns="8092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कापुस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उत्पादकता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वाढीसह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गुणवत्तापूर्ण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एकजिनसी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कापूस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विक्री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व्यवस्था</a:t>
          </a: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उभारणे</a:t>
          </a:r>
          <a:endParaRPr lang="en-IN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0" y="5144464"/>
        <a:ext cx="10426699" cy="806400"/>
      </dsp:txXfrm>
    </dsp:sp>
    <dsp:sp modelId="{2086FACF-A074-4A3E-BEA4-F7A9E8FCC242}">
      <dsp:nvSpPr>
        <dsp:cNvPr id="0" name=""/>
        <dsp:cNvSpPr/>
      </dsp:nvSpPr>
      <dsp:spPr>
        <a:xfrm>
          <a:off x="521335" y="5009287"/>
          <a:ext cx="7298690" cy="3713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873" tIns="0" rIns="2758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५.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कापूस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मुल्यसाखळी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विकास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en-US" sz="20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प्रकल्प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rPr>
            <a:t> (SMART COTTON)</a:t>
          </a:r>
        </a:p>
      </dsp:txBody>
      <dsp:txXfrm>
        <a:off x="539462" y="5027414"/>
        <a:ext cx="7262436" cy="335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94A9-014F-4962-B228-D781EFEDCFC8}" type="datetimeFigureOut">
              <a:rPr lang="en-IN" smtClean="0"/>
              <a:t>11-08-2022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437-6990-47A7-89F3-9FFB1B54A4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8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CF6B-1041-46F0-8D8B-EB9308E3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9BB8B-3AE1-4B47-8865-1B91DEC15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607A1-82F7-4B2E-897F-4757FD99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E7E27-63D5-4BC3-A6BB-48B96183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E579-A08B-4EC2-A02D-376A904C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FFBE-F22D-461B-8F89-107BB2C7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3ABC2-B2DE-4BD4-9963-9619A9E73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03ECB-2267-4CA2-90D5-0D73F40A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4645-32C9-4FFF-A908-4824A94B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1CE3-64A8-4364-B51E-302F043F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2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FED98-C737-48B1-8366-4E2558BBC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5D5DD-0719-4805-A58E-66ECC4FEB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703D-B57B-4280-9EBC-F7AC504C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167D4-E286-44E4-ACD5-CC387121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D1C7-0119-416D-B842-D37C72FA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3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328" y="479428"/>
            <a:ext cx="10480461" cy="11250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5827" y="1955799"/>
            <a:ext cx="10941757" cy="4305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4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9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D284-1971-4CA7-9CC5-0DF1C871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7CAA-A08F-4155-8F5B-F64477FFA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976B-704B-43F1-9D0B-BA5C918F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9679-0B17-4184-94BC-F0013748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A1C82-B05B-4D50-8EF3-88DEE78D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3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8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2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2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91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3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0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088F-EC08-40E2-85C2-B29A4B3A84D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902-DD12-4BFF-B584-D0BC1798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26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951761" y="1604434"/>
            <a:ext cx="6240241" cy="5253567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24 w 5432186"/>
              <a:gd name="connsiteY0" fmla="*/ 12179 h 3946525"/>
              <a:gd name="connsiteX1" fmla="*/ 5432186 w 5432186"/>
              <a:gd name="connsiteY1" fmla="*/ 0 h 3946525"/>
              <a:gd name="connsiteX2" fmla="*/ 5432186 w 5432186"/>
              <a:gd name="connsiteY2" fmla="*/ 3946525 h 3946525"/>
              <a:gd name="connsiteX3" fmla="*/ 1516 w 5432186"/>
              <a:gd name="connsiteY3" fmla="*/ 3946525 h 3946525"/>
              <a:gd name="connsiteX4" fmla="*/ 5420024 w 5432186"/>
              <a:gd name="connsiteY4" fmla="*/ 12179 h 3946525"/>
              <a:gd name="connsiteX0" fmla="*/ 5464554 w 5476716"/>
              <a:gd name="connsiteY0" fmla="*/ 12179 h 3946525"/>
              <a:gd name="connsiteX1" fmla="*/ 5476716 w 5476716"/>
              <a:gd name="connsiteY1" fmla="*/ 0 h 3946525"/>
              <a:gd name="connsiteX2" fmla="*/ 5476716 w 5476716"/>
              <a:gd name="connsiteY2" fmla="*/ 3946525 h 3946525"/>
              <a:gd name="connsiteX3" fmla="*/ 1474 w 5476716"/>
              <a:gd name="connsiteY3" fmla="*/ 3946525 h 3946525"/>
              <a:gd name="connsiteX4" fmla="*/ 5464554 w 5476716"/>
              <a:gd name="connsiteY4" fmla="*/ 12179 h 3946525"/>
              <a:gd name="connsiteX0" fmla="*/ 5463080 w 5475242"/>
              <a:gd name="connsiteY0" fmla="*/ 12179 h 3946525"/>
              <a:gd name="connsiteX1" fmla="*/ 5475242 w 5475242"/>
              <a:gd name="connsiteY1" fmla="*/ 0 h 3946525"/>
              <a:gd name="connsiteX2" fmla="*/ 5475242 w 5475242"/>
              <a:gd name="connsiteY2" fmla="*/ 3946525 h 3946525"/>
              <a:gd name="connsiteX3" fmla="*/ 0 w 5475242"/>
              <a:gd name="connsiteY3" fmla="*/ 3946525 h 3946525"/>
              <a:gd name="connsiteX4" fmla="*/ 5463080 w 5475242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242" h="3946525">
                <a:moveTo>
                  <a:pt x="5463080" y="12179"/>
                </a:moveTo>
                <a:lnTo>
                  <a:pt x="5475242" y="0"/>
                </a:lnTo>
                <a:lnTo>
                  <a:pt x="5475242" y="3946525"/>
                </a:lnTo>
                <a:lnTo>
                  <a:pt x="0" y="3946525"/>
                </a:lnTo>
                <a:cubicBezTo>
                  <a:pt x="282730" y="2678807"/>
                  <a:pt x="1479627" y="206377"/>
                  <a:pt x="5463080" y="12179"/>
                </a:cubicBezTo>
                <a:close/>
              </a:path>
            </a:pathLst>
          </a:custGeom>
          <a:noFill/>
        </p:spPr>
        <p:txBody>
          <a:bodyPr vert="horz" lIns="0" tIns="0" rIns="0" bIns="0" anchor="ctr" anchorCtr="1"/>
          <a:lstStyle>
            <a:lvl1pPr marL="0" indent="0" algn="r">
              <a:buNone/>
              <a:defRPr sz="1733">
                <a:solidFill>
                  <a:srgbClr val="00A7B5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7599" y="4409439"/>
            <a:ext cx="5373152" cy="48992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667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4958080"/>
            <a:ext cx="5376333" cy="53255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2826" y="1812803"/>
            <a:ext cx="5367925" cy="15209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000" b="1">
                <a:solidFill>
                  <a:srgbClr val="4F2D7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1466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F747-3CF2-4017-9840-5A4402D8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1389-B9E1-4065-9445-532CC4DF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8B1E-7D78-475F-A613-0D7F0065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81D35-F266-49E8-AF97-3B89EBB1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360AD-FA88-4004-80C6-AA04DD2C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00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328" y="479428"/>
            <a:ext cx="10480461" cy="11250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5827" y="1955799"/>
            <a:ext cx="10941757" cy="4305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433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25828" y="6517112"/>
            <a:ext cx="3501673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624417" y="3492500"/>
            <a:ext cx="10943163" cy="2092741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4533"/>
              </a:lnSpc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604433"/>
            <a:ext cx="10943167" cy="85259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CB34-D442-45D4-81BC-4904901B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2B50-3FE7-4497-AC88-76C62FD3D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56EAA-92A6-4FE0-804C-B5AC040C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81781-796C-401D-92FF-A1CF5A37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2B894-9BD2-4D9E-B7DB-22716D5C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3D424-AFB7-4868-9D90-BE038679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1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2221-70BB-40EA-A43F-9E373F83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F6BD-BF93-4554-BB5B-45DACCB5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5E4EB-EC51-43F7-8EFA-F48C70AC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0EE95-D50F-4DB9-B6CC-C07F79967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DE76E-29CA-4106-8AE7-D883AF2CB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2F8C0-8F1F-484D-95B5-D739FAE7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0BB7-98F5-48BB-9490-1063DC01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42C41-92B1-4423-91FC-257A674B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7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5097-19E4-4A18-8E73-04C20CE8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87D4-ED71-42B6-B81B-8B5ED9E7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67CCC-D79A-4924-B95F-E23DF289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0EE5C-68C9-49CE-A9F4-A979C40A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6C2E9-E009-45E8-9393-D33F367B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0B293-610E-4F66-B2CA-34363628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FB2AE-0977-4CAB-824C-BAF31C78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B69A-94D4-4994-8911-A23909A5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3C98-3969-4B1D-AABE-9C0A4EF7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118DC-08B4-4574-AF59-F2C6FFACD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06DFC-D22D-4A98-AFA1-6BB6C2A8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BD74A-3FCD-4730-84A1-6E26408D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2AA0C-3038-4838-AC37-315E1DCF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3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54D9-14F6-495F-828A-D15A5E2D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D9E5E-D61F-4BEE-AD79-B985764FA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2A0E3-C3CD-44B1-BF47-E7E5492B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0C873-5EB0-4ABB-999A-7F1311A1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11503-0979-43A7-A429-9EDE532E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24B9E-501B-4183-A260-5763927C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8B47D-1A47-431A-99AC-0E4ED05F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D1D9-007B-4022-B34B-00B182ED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ED256-0D43-43EE-BFAB-2F35A864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BDFDD-835D-498D-BB3B-8CB9383C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C3F3-0681-4E56-9729-CFC058D8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85B2-5572-4649-B7BA-1B2DB8FEAF3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CAFA7D-1E9D-4AA3-8200-7325136A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67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6612" y="2331872"/>
            <a:ext cx="6652727" cy="1344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मा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बाळासाहेब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ठाकरे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कृषी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व्यवसाय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व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ग्रामीण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परिवर्तन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 (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स्मार्ट</a:t>
            </a:r>
            <a:r>
              <a:rPr kumimoji="0" lang="en-US" sz="4000" u="none" strike="noStrike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) </a:t>
            </a:r>
            <a:r>
              <a:rPr kumimoji="0" lang="en-US" sz="4000" u="none" strike="noStrike" cap="all" spc="20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प्रकल्प</a:t>
            </a:r>
            <a:endParaRPr kumimoji="0" lang="en-US" sz="4000" u="none" strike="noStrike" cap="all" spc="2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ctr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3200" b="1" i="1" u="none" strike="noStrike" cap="all" spc="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marR="0" lvl="0" indent="0" algn="ctr" defTabSz="914400" fontAlgn="auto">
              <a:lnSpc>
                <a:spcPct val="15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u="none" strike="noStrike" cap="all" spc="2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okila" panose="020B0604020202020204" pitchFamily="34" charset="0"/>
                <a:cs typeface="Kokila" panose="020B0604020202020204" pitchFamily="34" charset="0"/>
              </a:rPr>
              <a:t>Hon. Balasaheb Thackeray Agribusiness &amp; Rural Transformation (SMART) Project</a:t>
            </a:r>
          </a:p>
        </p:txBody>
      </p:sp>
      <p:pic>
        <p:nvPicPr>
          <p:cNvPr id="33" name="Picture 2" descr="JAY SALIAN - Bal Thackeray">
            <a:extLst>
              <a:ext uri="{FF2B5EF4-FFF2-40B4-BE49-F238E27FC236}">
                <a16:creationId xmlns:a16="http://schemas.microsoft.com/office/drawing/2014/main" id="{A633BD9C-3B0D-493B-BA56-4BEA52A21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7974"/>
          <a:stretch/>
        </p:blipFill>
        <p:spPr bwMode="auto">
          <a:xfrm>
            <a:off x="6980251" y="1057901"/>
            <a:ext cx="4686301" cy="40400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86BBD8-6905-4D1A-B708-27F644611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130" y="229343"/>
            <a:ext cx="1234505" cy="15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8A0-C961-486E-911E-1D306489A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10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50FF987-BF28-4552-A42A-834C9B8B5ED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917037F-13F4-43B6-99FF-D710FE0C4777}" type="slidenum">
              <a:rPr lang="en-GB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10</a:t>
            </a:fld>
            <a:endParaRPr lang="en-GB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F9476A-AEE1-49C2-9280-6ABD472166F5}"/>
              </a:ext>
            </a:extLst>
          </p:cNvPr>
          <p:cNvSpPr txBox="1">
            <a:spLocks/>
          </p:cNvSpPr>
          <p:nvPr/>
        </p:nvSpPr>
        <p:spPr>
          <a:xfrm>
            <a:off x="66675" y="1063206"/>
            <a:ext cx="12125324" cy="5653192"/>
          </a:xfrm>
          <a:prstGeom prst="rect">
            <a:avLst/>
          </a:prstGeom>
        </p:spPr>
        <p:txBody>
          <a:bodyPr lIns="0" tIns="0" rIns="0" bIns="0"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स्वरूप - 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खरेदीदार आणि शेतक-यांच्या संस्था यांच्यातील भागीदारी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उद्देश </a:t>
            </a:r>
            <a:r>
              <a:rPr lang="en-US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-</a:t>
            </a: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शेतक-याला संघटीत खरेदीदाराशी (प्रक्रिया उद्योग, निर्यातदार, संघटीत किरकोळ विक्रेते ई. ) थेट जोडणे आणि कमीतकमी मध्यस्थांची संख्या असलेल्या कार्यक्षम मुल्यसाखळ्या विकसीत करणे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पात्र लाभार्थी -</a:t>
            </a:r>
            <a:r>
              <a:rPr lang="en-US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cs typeface="Kokila" panose="020B0604020202020204" pitchFamily="34" charset="0"/>
              </a:rPr>
              <a:t>समुदाय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cs typeface="Kokila" panose="020B0604020202020204" pitchFamily="34" charset="0"/>
              </a:rPr>
              <a:t>आधारीत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2400" dirty="0">
                <a:latin typeface="Kokila" panose="020B0604020202020204" pitchFamily="34" charset="0"/>
                <a:cs typeface="Kokila" panose="020B0604020202020204" pitchFamily="34" charset="0"/>
              </a:rPr>
              <a:t>नोंदणीकृत </a:t>
            </a:r>
            <a:r>
              <a:rPr lang="en-US" sz="2400" dirty="0" err="1">
                <a:latin typeface="Kokila" panose="020B0604020202020204" pitchFamily="34" charset="0"/>
                <a:cs typeface="Kokila" panose="020B0604020202020204" pitchFamily="34" charset="0"/>
              </a:rPr>
              <a:t>संस्था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 (CBO)</a:t>
            </a:r>
            <a:endParaRPr lang="mr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पात्रतेचे निकष </a:t>
            </a:r>
            <a:r>
              <a:rPr lang="en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-</a:t>
            </a: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संस्था नोंदणीकृत असावी, किमान २५० भागधारक शेतकरी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किमान वार्षिक उलाढाल रु. ५.०० लाख असावी, खरेदीदारा समवेत सामंजस्य करार</a:t>
            </a:r>
            <a:r>
              <a:rPr lang="en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(</a:t>
            </a:r>
            <a:r>
              <a:rPr lang="en-IN" sz="2400" dirty="0" err="1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MoU</a:t>
            </a:r>
            <a:r>
              <a:rPr lang="en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)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झालेला असावा. 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अनुदानाचा दर - 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अधिकतम ६० टक्के (</a:t>
            </a:r>
            <a:r>
              <a:rPr lang="en-US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VGF - 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व्यवहार्यता अंतर निधी नुसार)</a:t>
            </a:r>
            <a:endParaRPr lang="en-US" sz="2400" dirty="0"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उपप्रकल्पात प्रस्तावित बाबी - </a:t>
            </a:r>
            <a:r>
              <a:rPr lang="mr-IN" sz="2400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खरेदीदाराला आवश्यक अशा गुणवत्तापूर्ण उत्पादनासाठी तांत्रिक सहाय्य व काढणीपश्चात पायाभूत सुविधा (यंत्रसामग्री, गोदाम ई.)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1C3A9B-712C-436E-B792-3EB877DE1966}"/>
              </a:ext>
            </a:extLst>
          </p:cNvPr>
          <p:cNvSpPr txBox="1">
            <a:spLocks/>
          </p:cNvSpPr>
          <p:nvPr/>
        </p:nvSpPr>
        <p:spPr>
          <a:xfrm>
            <a:off x="868246" y="136524"/>
            <a:ext cx="11057870" cy="7850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उत्पादक</a:t>
            </a:r>
            <a:r>
              <a:rPr lang="en-US" sz="32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भागीदारी</a:t>
            </a:r>
            <a:r>
              <a:rPr lang="en-US" sz="32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32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</a:t>
            </a:r>
            <a:r>
              <a:rPr lang="en-US" sz="32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</a:t>
            </a:r>
            <a:r>
              <a:rPr lang="mr-IN" sz="32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3200" cap="all" spc="2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>
              <a:defRPr/>
            </a:pPr>
            <a:r>
              <a:rPr lang="mr-IN" sz="32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(Productive Partnership Sub Projects) </a:t>
            </a:r>
          </a:p>
        </p:txBody>
      </p:sp>
    </p:spTree>
    <p:extLst>
      <p:ext uri="{BB962C8B-B14F-4D97-AF65-F5344CB8AC3E}">
        <p14:creationId xmlns:p14="http://schemas.microsoft.com/office/powerpoint/2010/main" val="320938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C77B7DA-65BF-4C69-B41F-F9640DA32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99" y="908539"/>
            <a:ext cx="11956081" cy="504371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  <a:buClrTx/>
              <a:buNone/>
            </a:pPr>
            <a:r>
              <a:rPr lang="en-GB" sz="2800" b="1" dirty="0" err="1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उप</a:t>
            </a:r>
            <a:r>
              <a:rPr lang="hi-IN" sz="28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प्रकल्पातील</a:t>
            </a:r>
            <a:r>
              <a:rPr lang="en-US" sz="28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hi-IN" sz="28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प्रस्तावीत घटक</a:t>
            </a:r>
            <a:r>
              <a:rPr lang="en-IN" sz="28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                                              </a:t>
            </a:r>
            <a:r>
              <a:rPr lang="en-IN" sz="16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( </a:t>
            </a:r>
            <a:r>
              <a:rPr lang="hi-IN" sz="16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रु</a:t>
            </a:r>
            <a:r>
              <a:rPr lang="en-IN" sz="16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.</a:t>
            </a:r>
            <a:r>
              <a:rPr lang="hi-IN" sz="16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लाखात </a:t>
            </a:r>
            <a:r>
              <a:rPr lang="en-IN" sz="16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)</a:t>
            </a:r>
            <a:endParaRPr lang="en-IN" sz="11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F088C3-1F9C-4C0F-A1C8-C0571E3BD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84727"/>
              </p:ext>
            </p:extLst>
          </p:nvPr>
        </p:nvGraphicFramePr>
        <p:xfrm>
          <a:off x="1003177" y="1572712"/>
          <a:ext cx="10574504" cy="51272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1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 क्र</a:t>
                      </a:r>
                      <a:endParaRPr lang="hi-IN" sz="2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घटक 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युनिट 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युनिट कॉस्ट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युनिट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किंमत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सहभाग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CBO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स्मार्ट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दाल</a:t>
                      </a: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मिल</a:t>
                      </a:r>
                      <a:r>
                        <a:rPr lang="en-IN" sz="2400" baseline="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युनीट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11.20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16.80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8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बांधकाम</a:t>
                      </a:r>
                      <a:r>
                        <a:rPr lang="en-IN" sz="2400" baseline="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दालमील</a:t>
                      </a:r>
                      <a:r>
                        <a:rPr lang="en-IN" sz="2400" baseline="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युनीट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8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विद्युत</a:t>
                      </a:r>
                      <a:r>
                        <a:rPr lang="en-IN" sz="2400" baseline="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IN" sz="2400" baseline="0" dirty="0" err="1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जोडणी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1.20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1.80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किरकोळ खर्च 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400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400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3.00</a:t>
                      </a:r>
                      <a:endParaRPr lang="en-IN" sz="24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24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400" b="1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DVOT-YogeshMR" pitchFamily="2" charset="0"/>
                        <a:ea typeface="Arial Unicode MS" pitchFamily="34" charset="-128"/>
                        <a:cs typeface="DVOT-YogeshMR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2400" b="1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46.00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2400" b="1" kern="1200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46.00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18.40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27.60</a:t>
                      </a:r>
                      <a:endParaRPr lang="en-IN" sz="2400" b="1" dirty="0">
                        <a:solidFill>
                          <a:sysClr val="windowText" lastClr="000000"/>
                        </a:solidFill>
                        <a:effectLst/>
                        <a:latin typeface="Kokila" panose="020B0604020202020204" pitchFamily="34" charset="0"/>
                        <a:ea typeface="Arial Unicode MS" pitchFamily="34" charset="-128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CB04C6BE-AA5C-4FF6-AA8A-F0D79522BAB1}"/>
              </a:ext>
            </a:extLst>
          </p:cNvPr>
          <p:cNvSpPr txBox="1">
            <a:spLocks/>
          </p:cNvSpPr>
          <p:nvPr/>
        </p:nvSpPr>
        <p:spPr>
          <a:xfrm>
            <a:off x="548640" y="217067"/>
            <a:ext cx="11176000" cy="53170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उत्पादक</a:t>
            </a:r>
            <a:r>
              <a:rPr lang="en-US" sz="28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भागीदारी</a:t>
            </a:r>
            <a:r>
              <a:rPr lang="en-US" sz="28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उप-प्रकल्प</a:t>
            </a:r>
            <a:r>
              <a:rPr lang="mr-IN" sz="28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: अपना बाजार आणि कळंब महिला उत्पा. कंपनी, यवतमाळ</a:t>
            </a:r>
            <a:endParaRPr lang="en-US" sz="2800" b="1" dirty="0">
              <a:solidFill>
                <a:srgbClr val="640000"/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CF25992F-CE74-4D00-A3BE-D47618698CA1}"/>
              </a:ext>
            </a:extLst>
          </p:cNvPr>
          <p:cNvSpPr txBox="1">
            <a:spLocks/>
          </p:cNvSpPr>
          <p:nvPr/>
        </p:nvSpPr>
        <p:spPr>
          <a:xfrm>
            <a:off x="8610600" y="6498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17037F-13F4-43B6-99FF-D710FE0C477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42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rt Export License Services at Rs 5000/unit | इम्पोर्ट एक्सपोर्ट लाइसेंस  | import export services - Aaron Freight Management Services Private  Limited , Bengaluru | ID: 22040310333">
            <a:extLst>
              <a:ext uri="{FF2B5EF4-FFF2-40B4-BE49-F238E27FC236}">
                <a16:creationId xmlns:a16="http://schemas.microsoft.com/office/drawing/2014/main" id="{C2255F16-FCBA-40B2-90ED-91FC32B5E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2365" y="1940519"/>
            <a:ext cx="3316179" cy="19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t>12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6D299-F219-438D-A66B-A73C8DAF6CA2}"/>
              </a:ext>
            </a:extLst>
          </p:cNvPr>
          <p:cNvSpPr txBox="1"/>
          <p:nvPr/>
        </p:nvSpPr>
        <p:spPr>
          <a:xfrm>
            <a:off x="4420635" y="103252"/>
            <a:ext cx="3928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hi-IN" sz="28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बाजार संपर्क वाढ उपप्रकल्प</a:t>
            </a:r>
            <a:endParaRPr lang="en-GB" sz="2800" dirty="0">
              <a:solidFill>
                <a:srgbClr val="64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Market Access Plan (MAP)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B3DD5-A2A6-4A97-8F63-CF96DE3DCAB5}"/>
              </a:ext>
            </a:extLst>
          </p:cNvPr>
          <p:cNvSpPr/>
          <p:nvPr/>
        </p:nvSpPr>
        <p:spPr>
          <a:xfrm>
            <a:off x="953267" y="1176869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pic>
        <p:nvPicPr>
          <p:cNvPr id="1028" name="Picture 4" descr="Creative Colorful Ring Of Hands Teamwork Concept Royalty Free Cliparts,  Vectors, And Stock Illustration. Image 55470295.">
            <a:extLst>
              <a:ext uri="{FF2B5EF4-FFF2-40B4-BE49-F238E27FC236}">
                <a16:creationId xmlns:a16="http://schemas.microsoft.com/office/drawing/2014/main" id="{4A9CD204-BAFC-4F14-9620-377C26B4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43" y="1952645"/>
            <a:ext cx="1538823" cy="16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8770B9-FC1B-45DC-99D3-5E825F9A07E1}"/>
              </a:ext>
            </a:extLst>
          </p:cNvPr>
          <p:cNvSpPr/>
          <p:nvPr/>
        </p:nvSpPr>
        <p:spPr>
          <a:xfrm>
            <a:off x="5499556" y="1142102"/>
            <a:ext cx="169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उत्पादक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कंपनी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/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कंपन्या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1AE5FC-1349-4229-AC08-37933552D8D8}"/>
              </a:ext>
            </a:extLst>
          </p:cNvPr>
          <p:cNvCxnSpPr>
            <a:cxnSpLocks/>
          </p:cNvCxnSpPr>
          <p:nvPr/>
        </p:nvCxnSpPr>
        <p:spPr>
          <a:xfrm flipV="1">
            <a:off x="2908235" y="2764971"/>
            <a:ext cx="2376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E9157-DBD3-4119-8799-8D114A81FF64}"/>
              </a:ext>
            </a:extLst>
          </p:cNvPr>
          <p:cNvSpPr/>
          <p:nvPr/>
        </p:nvSpPr>
        <p:spPr>
          <a:xfrm>
            <a:off x="8638194" y="1002631"/>
            <a:ext cx="320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नवीन बाजार 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1600" b="1" dirty="0">
                <a:latin typeface="Kokila" panose="020B0604020202020204" pitchFamily="34" charset="0"/>
                <a:cs typeface="Kokila" panose="020B0604020202020204" pitchFamily="34" charset="0"/>
              </a:rPr>
              <a:t>परराज्य व परदेश निर्यात</a:t>
            </a:r>
            <a:endParaRPr lang="en-GB" sz="16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endParaRPr lang="en-GB" sz="1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229839-C6C8-4696-A373-E62E3F02A983}"/>
              </a:ext>
            </a:extLst>
          </p:cNvPr>
          <p:cNvCxnSpPr>
            <a:cxnSpLocks/>
          </p:cNvCxnSpPr>
          <p:nvPr/>
        </p:nvCxnSpPr>
        <p:spPr>
          <a:xfrm flipV="1">
            <a:off x="6384814" y="3601284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15F912B-200B-442D-B93A-973FD4F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84" y="4572942"/>
            <a:ext cx="1056460" cy="13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C078F7-5E44-4415-B552-102CDA17B022}"/>
              </a:ext>
            </a:extLst>
          </p:cNvPr>
          <p:cNvSpPr/>
          <p:nvPr/>
        </p:nvSpPr>
        <p:spPr>
          <a:xfrm>
            <a:off x="4877830" y="5923751"/>
            <a:ext cx="3013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क्षमता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बांधणी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उत्पादन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तंत्रज्ञान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</a:p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काढणीपश्चात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सुविधा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665C9A-898F-4560-8E40-6CAD7808967A}"/>
              </a:ext>
            </a:extLst>
          </p:cNvPr>
          <p:cNvCxnSpPr>
            <a:cxnSpLocks/>
          </p:cNvCxnSpPr>
          <p:nvPr/>
        </p:nvCxnSpPr>
        <p:spPr>
          <a:xfrm flipV="1">
            <a:off x="7424376" y="2762551"/>
            <a:ext cx="1980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02F994-BB6C-4EC4-9897-6D49281DF8AE}"/>
              </a:ext>
            </a:extLst>
          </p:cNvPr>
          <p:cNvGrpSpPr/>
          <p:nvPr/>
        </p:nvGrpSpPr>
        <p:grpSpPr>
          <a:xfrm>
            <a:off x="247789" y="1508562"/>
            <a:ext cx="2559025" cy="2652378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61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852" y="238639"/>
            <a:ext cx="11228294" cy="57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cap="all" spc="200" dirty="0" err="1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बाजार</a:t>
            </a:r>
            <a:r>
              <a:rPr lang="en-US" sz="2800" cap="all" spc="2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cap="all" spc="200" dirty="0" err="1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संपर्क</a:t>
            </a:r>
            <a:r>
              <a:rPr lang="en-US" sz="2800" cap="all" spc="2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cap="all" spc="200" dirty="0" err="1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वाढ</a:t>
            </a:r>
            <a:r>
              <a:rPr lang="mr-IN" sz="2800" cap="all" spc="2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cap="all" spc="200" dirty="0" err="1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उपप्रकल्प</a:t>
            </a:r>
            <a:r>
              <a:rPr lang="en-US" sz="2800" cap="all" spc="200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(Market Access Plan Sub Projects)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ED3E4-19F4-4E55-AB37-E7B8B11BF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13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" y="985427"/>
            <a:ext cx="12191998" cy="62543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स्वरूप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बाजारपेठेच्या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संपर्क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वाढीसाठी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शेतक-यांच्या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संस्थांना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सहाय्य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उद्देश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शेतक-याला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सध्या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विक्री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करीत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असलेल्या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बाजारापेक्षा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नवीन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बाजारपेठेशी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जोडणे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पात्र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लाभार्थी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समुदाय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आधारीत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नोंदणीकृत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संस्था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(CBO)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पात्रतेचे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निकष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</a:p>
          <a:p>
            <a:pPr marL="457200" indent="-34290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संस्था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नोंदणीकृत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असावी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</a:p>
          <a:p>
            <a:pPr marL="457200" indent="-34290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किमान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लाभार्थी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शेतकरी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७५० (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फळे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/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भाजीपाला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) व २००० (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धान्य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पिके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)</a:t>
            </a:r>
          </a:p>
          <a:p>
            <a:pPr marL="457200" indent="-34290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किमान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वार्षिक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उलाढाल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रु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. २५.००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लाख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अनुदानाचा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दर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अधिकतम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६०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टक्के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(VGF 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व्यवहार्यता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अंतर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निधी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नुसार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)</a:t>
            </a:r>
          </a:p>
          <a:p>
            <a:pPr algn="l" defTabSz="9144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उपप्रकल्पात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प्रस्तावित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बाबी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बाजारपेठेला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आवश्यक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अशा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गुणवत्तापूर्ण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उत्पादनासाठी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तांत्रिक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सहाय्य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व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काढणीपश्चात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पायाभूत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सुविधा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यंत्रसामग्री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गोदाम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ई.)</a:t>
            </a:r>
          </a:p>
        </p:txBody>
      </p:sp>
    </p:spTree>
    <p:extLst>
      <p:ext uri="{BB962C8B-B14F-4D97-AF65-F5344CB8AC3E}">
        <p14:creationId xmlns:p14="http://schemas.microsoft.com/office/powerpoint/2010/main" val="405748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38895"/>
              </p:ext>
            </p:extLst>
          </p:nvPr>
        </p:nvGraphicFramePr>
        <p:xfrm>
          <a:off x="66363" y="1207544"/>
          <a:ext cx="11970595" cy="51215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7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967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 </a:t>
                      </a:r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</a:t>
                      </a:r>
                      <a:r>
                        <a:rPr lang="hi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</a:t>
                      </a:r>
                      <a:endParaRPr lang="hi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घटक 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युनिट 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युनिट कॉस्ट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युनिट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किंमत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सहभाग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20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CBO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स्मार्ट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 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प्रीकूलिंग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मे.टन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13.69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27.38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10.95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16.43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 </a:t>
                      </a:r>
                      <a:endParaRPr lang="en-IN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शीतगृह 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मे.टन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25.47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76.42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30.57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45.85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PEB </a:t>
                      </a:r>
                      <a:r>
                        <a:rPr lang="hi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इमारत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आणि पफ पॅनल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बांधकाम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16144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चौ.फु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177.93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177.93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71.17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106.76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शीतगृह</a:t>
                      </a:r>
                      <a:r>
                        <a:rPr lang="mr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 पॅकहाऊस कॉईल फिटीग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39.40</a:t>
                      </a:r>
                      <a:r>
                        <a:rPr lang="mr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r>
                        <a:rPr lang="mr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39.40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15.76</a:t>
                      </a:r>
                      <a:r>
                        <a:rPr lang="mr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23.64</a:t>
                      </a:r>
                      <a:r>
                        <a:rPr lang="mr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अनारदाना प्रक्रिया युनिट 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110.00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110.00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44.00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66.00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हाताळणी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उपकरणे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-Fork Lift, Packing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Labeling machine, pallet and floor cleaning machine etc.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85.00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85.00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34.00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51.00</a:t>
                      </a: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b="1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एकुण </a:t>
                      </a:r>
                      <a:endParaRPr lang="en-IN" sz="2000" b="1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endParaRPr lang="en-IN" sz="20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516.7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216.7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300.00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2886" y="553106"/>
            <a:ext cx="10700657" cy="444288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  <a:buClrTx/>
              <a:buNone/>
            </a:pPr>
            <a:r>
              <a:rPr lang="hi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प्रकल्पातील प्रस्तावीत घटक</a:t>
            </a:r>
            <a:r>
              <a:rPr lang="en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                                           </a:t>
            </a:r>
            <a:r>
              <a:rPr lang="mr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            </a:t>
            </a:r>
            <a:r>
              <a:rPr lang="en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    ( </a:t>
            </a:r>
            <a:r>
              <a:rPr lang="hi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रु</a:t>
            </a:r>
            <a:r>
              <a:rPr lang="en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.</a:t>
            </a:r>
            <a:r>
              <a:rPr lang="hi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लाखात </a:t>
            </a:r>
            <a:r>
              <a:rPr lang="en-IN" sz="2000" b="1" dirty="0">
                <a:solidFill>
                  <a:prstClr val="black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)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D90D8-C3D7-4DFB-80E7-D7BEA40E6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08000" y="42512"/>
            <a:ext cx="11176000" cy="53170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hi-IN" sz="28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बाजार संपर्क उपप्रकल्प</a:t>
            </a:r>
            <a:r>
              <a:rPr lang="mr-IN" sz="2800" b="1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: बारामती तालुका संघ - डाळिंब </a:t>
            </a:r>
            <a:endParaRPr lang="en-US" sz="2800" b="1" dirty="0">
              <a:solidFill>
                <a:srgbClr val="640000"/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8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135BFA2-9598-4220-B378-5C8637B9BB4F}"/>
              </a:ext>
            </a:extLst>
          </p:cNvPr>
          <p:cNvCxnSpPr/>
          <p:nvPr/>
        </p:nvCxnSpPr>
        <p:spPr>
          <a:xfrm>
            <a:off x="6557336" y="3909292"/>
            <a:ext cx="3492000" cy="1512000"/>
          </a:xfrm>
          <a:prstGeom prst="bentConnector3">
            <a:avLst>
              <a:gd name="adj1" fmla="val 154"/>
            </a:avLst>
          </a:prstGeom>
          <a:ln w="76200">
            <a:solidFill>
              <a:srgbClr val="92D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73648D8-192F-4144-AA61-16A3731C18F0}"/>
              </a:ext>
            </a:extLst>
          </p:cNvPr>
          <p:cNvCxnSpPr/>
          <p:nvPr/>
        </p:nvCxnSpPr>
        <p:spPr>
          <a:xfrm>
            <a:off x="7410138" y="3131561"/>
            <a:ext cx="2952000" cy="36000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pPr algn="ctr"/>
              <a:t>15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6D299-F219-438D-A66B-A73C8DAF6CA2}"/>
              </a:ext>
            </a:extLst>
          </p:cNvPr>
          <p:cNvSpPr txBox="1"/>
          <p:nvPr/>
        </p:nvSpPr>
        <p:spPr>
          <a:xfrm>
            <a:off x="3418710" y="120608"/>
            <a:ext cx="557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धान्य गोदाम सेवा आधारीत उपप्रकल्प </a:t>
            </a:r>
            <a:endParaRPr lang="en-GB" sz="3200" b="1" dirty="0">
              <a:solidFill>
                <a:srgbClr val="64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B3DD5-A2A6-4A97-8F63-CF96DE3DCAB5}"/>
              </a:ext>
            </a:extLst>
          </p:cNvPr>
          <p:cNvSpPr/>
          <p:nvPr/>
        </p:nvSpPr>
        <p:spPr>
          <a:xfrm>
            <a:off x="821057" y="1392053"/>
            <a:ext cx="904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770B9-FC1B-45DC-99D3-5E825F9A07E1}"/>
              </a:ext>
            </a:extLst>
          </p:cNvPr>
          <p:cNvSpPr/>
          <p:nvPr/>
        </p:nvSpPr>
        <p:spPr>
          <a:xfrm>
            <a:off x="2916607" y="1289789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प्राथमिक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सहकारी 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पत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संस्था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02F994-BB6C-4EC4-9897-6D49281DF8AE}"/>
              </a:ext>
            </a:extLst>
          </p:cNvPr>
          <p:cNvGrpSpPr/>
          <p:nvPr/>
        </p:nvGrpSpPr>
        <p:grpSpPr>
          <a:xfrm>
            <a:off x="253514" y="1917430"/>
            <a:ext cx="2039503" cy="2064095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ousing cooperative Clipart | Clipart Panda - Free Clipart Images">
            <a:extLst>
              <a:ext uri="{FF2B5EF4-FFF2-40B4-BE49-F238E27FC236}">
                <a16:creationId xmlns:a16="http://schemas.microsoft.com/office/drawing/2014/main" id="{FBEB1435-EA32-4FA5-800D-300AE19B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4" y="2251289"/>
            <a:ext cx="1617155" cy="15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rehouse Clipart Business Building - Warehouse Cartoon , Transparent  Cartoon, Free Cliparts &amp; Silhouettes - NetClipart">
            <a:extLst>
              <a:ext uri="{FF2B5EF4-FFF2-40B4-BE49-F238E27FC236}">
                <a16:creationId xmlns:a16="http://schemas.microsoft.com/office/drawing/2014/main" id="{407B0043-5F36-4FF7-A3F0-41D1613D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8118" r="25488" b="11592"/>
          <a:stretch/>
        </p:blipFill>
        <p:spPr bwMode="auto">
          <a:xfrm>
            <a:off x="5672560" y="2407220"/>
            <a:ext cx="1617155" cy="13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FF56B90-71D6-48BE-84C9-965FCB888C03}"/>
              </a:ext>
            </a:extLst>
          </p:cNvPr>
          <p:cNvSpPr/>
          <p:nvPr/>
        </p:nvSpPr>
        <p:spPr>
          <a:xfrm>
            <a:off x="5240884" y="1289789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धान्य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साठवणूक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व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  <a:p>
            <a:pPr algn="ctr"/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तारण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सुविधा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BB8F0-99BD-4B85-8C95-02029524EAE1}"/>
              </a:ext>
            </a:extLst>
          </p:cNvPr>
          <p:cNvSpPr/>
          <p:nvPr/>
        </p:nvSpPr>
        <p:spPr>
          <a:xfrm>
            <a:off x="9997168" y="1712058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Sakal Marathi" panose="02000400000000000000" pitchFamily="2" charset="0"/>
                <a:cs typeface="Kokila" panose="020B0604020202020204" pitchFamily="34" charset="0"/>
              </a:rPr>
              <a:t>ऑनलाईन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Kokila" panose="020B0604020202020204" pitchFamily="34" charset="0"/>
              </a:rPr>
              <a:t>बाजार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6200FE-58C2-453B-8BC2-7890FCB3C63E}"/>
              </a:ext>
            </a:extLst>
          </p:cNvPr>
          <p:cNvGrpSpPr/>
          <p:nvPr/>
        </p:nvGrpSpPr>
        <p:grpSpPr>
          <a:xfrm>
            <a:off x="10100268" y="3985493"/>
            <a:ext cx="1617154" cy="1953873"/>
            <a:chOff x="9394328" y="1263409"/>
            <a:chExt cx="1855733" cy="23170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24A92A-B408-4D03-86AD-5C543EEFAD10}"/>
                </a:ext>
              </a:extLst>
            </p:cNvPr>
            <p:cNvSpPr/>
            <p:nvPr/>
          </p:nvSpPr>
          <p:spPr>
            <a:xfrm>
              <a:off x="9967714" y="1263409"/>
              <a:ext cx="822390" cy="620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 err="1">
                  <a:latin typeface="Kokila" panose="020B0604020202020204" pitchFamily="34" charset="0"/>
                  <a:cs typeface="Kokila" panose="020B0604020202020204" pitchFamily="34" charset="0"/>
                </a:rPr>
                <a:t>बँक</a:t>
              </a:r>
              <a:endParaRPr lang="en-GB" sz="2800" b="1" dirty="0"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5126" name="Picture 6" descr="Bank, currency, finance, indian, money, price, rupee icon">
              <a:extLst>
                <a:ext uri="{FF2B5EF4-FFF2-40B4-BE49-F238E27FC236}">
                  <a16:creationId xmlns:a16="http://schemas.microsoft.com/office/drawing/2014/main" id="{35EF54A0-7C18-423F-A7AF-7F9373047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328" y="1724691"/>
              <a:ext cx="1855733" cy="185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Success Transparent Profit - Online Market Logo Design Clipart (#140254) -  PinClipart">
            <a:extLst>
              <a:ext uri="{FF2B5EF4-FFF2-40B4-BE49-F238E27FC236}">
                <a16:creationId xmlns:a16="http://schemas.microsoft.com/office/drawing/2014/main" id="{55F9C3E2-4404-4A09-84EB-756664D4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98" y="2388997"/>
            <a:ext cx="1617154" cy="14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BCC4E-CA3C-4B95-9F0F-68D78E7C6294}"/>
              </a:ext>
            </a:extLst>
          </p:cNvPr>
          <p:cNvSpPr/>
          <p:nvPr/>
        </p:nvSpPr>
        <p:spPr>
          <a:xfrm>
            <a:off x="9238150" y="19792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AD5011-EAE7-46C4-A0A2-14D732D2CA78}"/>
              </a:ext>
            </a:extLst>
          </p:cNvPr>
          <p:cNvSpPr/>
          <p:nvPr/>
        </p:nvSpPr>
        <p:spPr>
          <a:xfrm>
            <a:off x="5836971" y="5017369"/>
            <a:ext cx="2484000" cy="6894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300" b="1" dirty="0">
                <a:latin typeface="Sakal Marathi" panose="02000400000000000000" pitchFamily="2" charset="0"/>
                <a:cs typeface="Kokila" panose="020B0604020202020204" pitchFamily="34" charset="0"/>
              </a:rPr>
              <a:t>गोदाम पावती</a:t>
            </a:r>
            <a:r>
              <a:rPr lang="en-GB" sz="2300" b="1" dirty="0">
                <a:latin typeface="Sakal Marathi" panose="02000400000000000000" pitchFamily="2" charset="0"/>
                <a:cs typeface="Kokila" panose="020B0604020202020204" pitchFamily="34" charset="0"/>
              </a:rPr>
              <a:t>, </a:t>
            </a:r>
            <a:r>
              <a:rPr lang="hi-IN" sz="2300" b="1" dirty="0">
                <a:latin typeface="Sakal Marathi" panose="02000400000000000000" pitchFamily="2" charset="0"/>
                <a:cs typeface="Kokila" panose="020B0604020202020204" pitchFamily="34" charset="0"/>
              </a:rPr>
              <a:t>धान्य तारण कर्ज</a:t>
            </a:r>
            <a:endParaRPr lang="en-GB" sz="23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BDD866-5B43-4EF0-B452-62D2A082FED1}"/>
              </a:ext>
            </a:extLst>
          </p:cNvPr>
          <p:cNvCxnSpPr>
            <a:cxnSpLocks/>
          </p:cNvCxnSpPr>
          <p:nvPr/>
        </p:nvCxnSpPr>
        <p:spPr>
          <a:xfrm flipV="1">
            <a:off x="3802132" y="3794993"/>
            <a:ext cx="0" cy="836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2" name="Picture 16">
            <a:extLst>
              <a:ext uri="{FF2B5EF4-FFF2-40B4-BE49-F238E27FC236}">
                <a16:creationId xmlns:a16="http://schemas.microsoft.com/office/drawing/2014/main" id="{50DA4566-5D5D-402B-9598-C58DA842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14" y="5510126"/>
            <a:ext cx="783759" cy="9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CA4AA6-9345-4B30-9423-EA638D19B7AB}"/>
              </a:ext>
            </a:extLst>
          </p:cNvPr>
          <p:cNvSpPr/>
          <p:nvPr/>
        </p:nvSpPr>
        <p:spPr>
          <a:xfrm>
            <a:off x="2206921" y="4741423"/>
            <a:ext cx="33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गोदाम दुरुस्ती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/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उभारणी, 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  <a:p>
            <a:pPr algn="ctr"/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CMA </a:t>
            </a:r>
            <a:r>
              <a:rPr lang="hi-IN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सेवा 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6B93D56-DAA4-4C23-89A4-64D647530F5C}"/>
              </a:ext>
            </a:extLst>
          </p:cNvPr>
          <p:cNvSpPr/>
          <p:nvPr/>
        </p:nvSpPr>
        <p:spPr>
          <a:xfrm>
            <a:off x="7894584" y="2658211"/>
            <a:ext cx="1645481" cy="10064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latin typeface="Sakal Marathi" panose="02000400000000000000" pitchFamily="2" charset="0"/>
                <a:cs typeface="Kokila" panose="020B0604020202020204" pitchFamily="34" charset="0"/>
              </a:rPr>
              <a:t>ऑनलाईन</a:t>
            </a:r>
            <a:r>
              <a:rPr lang="en-GB" sz="2400" b="1" dirty="0">
                <a:latin typeface="Sakal Marathi" panose="02000400000000000000" pitchFamily="2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Sakal Marathi" panose="02000400000000000000" pitchFamily="2" charset="0"/>
                <a:cs typeface="Kokila" panose="020B0604020202020204" pitchFamily="34" charset="0"/>
              </a:rPr>
              <a:t>विक्री</a:t>
            </a:r>
            <a:endParaRPr lang="en-GB" sz="2400" b="1" dirty="0">
              <a:latin typeface="Sakal Marathi" panose="02000400000000000000" pitchFamily="2" charset="0"/>
              <a:cs typeface="Kokila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8F60B58-E696-4699-AC9E-F83A56EBC26D}"/>
              </a:ext>
            </a:extLst>
          </p:cNvPr>
          <p:cNvCxnSpPr>
            <a:cxnSpLocks/>
          </p:cNvCxnSpPr>
          <p:nvPr/>
        </p:nvCxnSpPr>
        <p:spPr>
          <a:xfrm>
            <a:off x="2164213" y="3187661"/>
            <a:ext cx="8280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C356C7C-D99F-4D98-90DF-5628DFAD5CB5}"/>
              </a:ext>
            </a:extLst>
          </p:cNvPr>
          <p:cNvCxnSpPr>
            <a:cxnSpLocks/>
          </p:cNvCxnSpPr>
          <p:nvPr/>
        </p:nvCxnSpPr>
        <p:spPr>
          <a:xfrm>
            <a:off x="4629439" y="3161420"/>
            <a:ext cx="9720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8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42875" y="1091027"/>
            <a:ext cx="11944350" cy="5427008"/>
          </a:xfrm>
          <a:prstGeom prst="rect">
            <a:avLst/>
          </a:prstGeom>
        </p:spPr>
        <p:txBody>
          <a:bodyPr lIns="0" tIns="0" rIns="0" bIns="0"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mr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स्वरूप -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धान्य साठवणूक व साठवणूक पश्चात धान्य तारण ई. साठी उपप्रकल्प</a:t>
            </a:r>
          </a:p>
          <a:p>
            <a:pPr algn="l">
              <a:lnSpc>
                <a:spcPct val="150000"/>
              </a:lnSpc>
              <a:defRPr/>
            </a:pPr>
            <a:endParaRPr lang="mr-IN" sz="1800" b="1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mr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उद्देश </a:t>
            </a:r>
            <a:r>
              <a:rPr lang="en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-</a:t>
            </a:r>
            <a:r>
              <a:rPr lang="mr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ग्राम पातळीवर साठवणूक सुविधा उपलब्ध करून देणे व गोदाम पावतीचा लाभ देणे </a:t>
            </a:r>
          </a:p>
          <a:p>
            <a:pPr algn="l">
              <a:lnSpc>
                <a:spcPct val="150000"/>
              </a:lnSpc>
              <a:defRPr/>
            </a:pPr>
            <a:endParaRPr lang="mr-IN" sz="1800" b="1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mr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पात्र लाभार्थी -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समुदाय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आधारीत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नोंदणीकृत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संस्था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(CBO), 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प्राथमिक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कृषि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सहकारी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संस्था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(PACS)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प्रभाग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संघ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(CLF)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लोकसंचलीत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साधन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केंद्र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 (CMRC)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  <a:defRPr/>
            </a:pPr>
            <a:endParaRPr lang="mr-IN" sz="1800" b="1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mr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अंमलबजावणी कार्यपध्दती -</a:t>
            </a: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</a:p>
          <a:p>
            <a:pPr marL="342900" indent="-257175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१० प्राथमिक कृषी पतसंस्थांमध्ये पथदर्शक गोदाम आधारित उप प्रकल्प राबविण्यात येईल </a:t>
            </a:r>
          </a:p>
          <a:p>
            <a:pPr marL="342900" indent="-257175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पथदर्शक प्रकल्पाचा मूल्यमापन अभ्यास </a:t>
            </a:r>
          </a:p>
          <a:p>
            <a:pPr marL="342900" indent="-257175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r-IN" sz="24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अभ्यासाच्या निष्कर्षानुसार गोदाम आधारित प्रकल्पाचे विस्तारीकरण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5082" y="109891"/>
            <a:ext cx="10434918" cy="680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mr-IN" sz="3200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धान्य गोदाम आधारित उप प्रकल्प </a:t>
            </a:r>
            <a:r>
              <a:rPr lang="en-US" sz="3200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(</a:t>
            </a:r>
            <a:r>
              <a:rPr lang="mr-IN" sz="3200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Warehouse Based Sub Projects</a:t>
            </a:r>
            <a:r>
              <a:rPr lang="en-US" sz="3200" dirty="0">
                <a:solidFill>
                  <a:srgbClr val="640000"/>
                </a:solidFill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)</a:t>
            </a:r>
            <a:endParaRPr lang="mr-IN" sz="3200" dirty="0">
              <a:solidFill>
                <a:srgbClr val="640000"/>
              </a:solidFill>
              <a:latin typeface="Kokila" panose="020B0604020202020204" pitchFamily="34" charset="0"/>
              <a:ea typeface="Arial Unicode MS" panose="020B0604020202020204" pitchFamily="34" charset="-128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42EE89-46A6-4616-987D-6468BC707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AFD46-FCC0-41A5-8B84-2D14F76E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CAFA7D-1E9D-4AA3-8200-7325136A1B9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22060"/>
              </p:ext>
            </p:extLst>
          </p:nvPr>
        </p:nvGraphicFramePr>
        <p:xfrm>
          <a:off x="311769" y="1104471"/>
          <a:ext cx="11711618" cy="56520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0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2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अ.क्र.</a:t>
                      </a: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उपप्रकल्पाचे घटक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किंमत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स्मार्ट अर्थसहाय्य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संस्थेचे भांडवल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पायाभूत सुविधांमधील गुंतवणूक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कोलॅटरल मॅनेजमेन्ट एजन्सी ची फी – स्टार अग्री वेअरहाउसिंग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5.40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3.24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2.16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गोदामाचे नुतनीकरण – ७५० मे. टन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5.96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3.57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2.4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स्वच्छता व प्रतवारी यंत्र – २ मे. टन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10.34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3.00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7.34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0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रेडीओ फ्रीक्वेन्सी टॅग यंत्रणा, सीसीटीव्ही, स्मोक डीटेक्टर, संगणक यंत्रणा, सुरक्षा अलार्म, इन्वर्टर, वजन काटा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6.00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3.60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2.40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नवीन गोदामाची उभारणी – १००० मे. टन * १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70.00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42.00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28.00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581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विद्युतपुरवठा,</a:t>
                      </a:r>
                      <a:r>
                        <a:rPr lang="mr-IN" sz="2000" u="none" strike="noStrike" baseline="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शिलाई</a:t>
                      </a:r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मशीन, आर्द्रता मापक, अग्निशमन यंत्रणा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1.60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0.73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0.87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                                                               </a:t>
                      </a:r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99.30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56.14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43.17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प्राथमिक खर्च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4.97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4.97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                                                           </a:t>
                      </a:r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अ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104.27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61.11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43.17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खरेदीदाराची गुंतवणूक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937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कृषी विभागामार्फत कृषी विस्ताराची कामे (मूल्यसाखळी विकास शाळा)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@ </a:t>
                      </a:r>
                      <a:r>
                        <a:rPr lang="mr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रु. १२.९३ लाख प्रती संस्था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12.93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12.93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                                                                    </a:t>
                      </a:r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एकूण अ</a:t>
                      </a:r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+</a:t>
                      </a:r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</a:t>
                      </a:r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+</a:t>
                      </a:r>
                      <a:r>
                        <a:rPr lang="mr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117.20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74.04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43.17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8334" marR="8334" marT="833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3841" y="185095"/>
            <a:ext cx="11869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mr-IN" sz="2400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धान्य गोदाम आधारित उप प्रकल्प – स्टार अग्री सीएमए आणि नेरपिंगळाई सह. संस्था., अमरावती</a:t>
            </a:r>
            <a:endParaRPr lang="en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69" y="712258"/>
            <a:ext cx="10905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mr-IN" sz="20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अंमलबजावणी यंत्रणा - </a:t>
            </a:r>
            <a:r>
              <a:rPr lang="mr-IN" sz="20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एमसीडीसी	</a:t>
            </a:r>
            <a:r>
              <a:rPr lang="en-IN" sz="20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                                      </a:t>
            </a:r>
            <a:r>
              <a:rPr lang="mr-IN" sz="20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पिके - </a:t>
            </a:r>
            <a:r>
              <a:rPr lang="mr-IN" sz="20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सोयाबीन, तूर आणि गहू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84528" y="783282"/>
            <a:ext cx="1286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000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(रु. लाखात)</a:t>
            </a:r>
            <a:endParaRPr lang="en-US" sz="2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E02F994-BB6C-4EC4-9897-6D49281DF8AE}"/>
              </a:ext>
            </a:extLst>
          </p:cNvPr>
          <p:cNvGrpSpPr/>
          <p:nvPr/>
        </p:nvGrpSpPr>
        <p:grpSpPr>
          <a:xfrm>
            <a:off x="486226" y="3958869"/>
            <a:ext cx="2559025" cy="2652378"/>
            <a:chOff x="192960" y="2772777"/>
            <a:chExt cx="2559025" cy="2652378"/>
          </a:xfrm>
        </p:grpSpPr>
        <p:pic>
          <p:nvPicPr>
            <p:cNvPr id="47" name="Picture 18">
              <a:extLst>
                <a:ext uri="{FF2B5EF4-FFF2-40B4-BE49-F238E27FC236}">
                  <a16:creationId xmlns:a16="http://schemas.microsoft.com/office/drawing/2014/main" id="{9FB8FCE8-6545-4173-8477-B14E71960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id="{6EF567AD-B64F-4D6B-966B-3A82AC81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043E47-4CAF-4018-B466-0CD6196B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146" y="4280998"/>
            <a:ext cx="1769707" cy="18393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F406-A1AC-4AD2-ABA7-B72D5B48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FA7D-1E9D-4AA3-8200-7325136A1B96}" type="slidenum">
              <a:rPr lang="en-GB" sz="1100" smtClean="0">
                <a:latin typeface="Sakal Marathi" panose="02000400000000000000" pitchFamily="2" charset="0"/>
                <a:cs typeface="Sakal Marathi" panose="02000400000000000000" pitchFamily="2" charset="0"/>
              </a:rPr>
              <a:t>18</a:t>
            </a:fld>
            <a:endParaRPr lang="en-GB" sz="110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6D299-F219-438D-A66B-A73C8DAF6CA2}"/>
              </a:ext>
            </a:extLst>
          </p:cNvPr>
          <p:cNvSpPr txBox="1"/>
          <p:nvPr/>
        </p:nvSpPr>
        <p:spPr>
          <a:xfrm>
            <a:off x="86804" y="207756"/>
            <a:ext cx="4538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कापूस मूल्यसाखळी उपप्रकल्प</a:t>
            </a:r>
            <a:r>
              <a:rPr lang="en-GB" sz="2800" b="1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(SMART Cotton)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B3DD5-A2A6-4A97-8F63-CF96DE3DCAB5}"/>
              </a:ext>
            </a:extLst>
          </p:cNvPr>
          <p:cNvSpPr/>
          <p:nvPr/>
        </p:nvSpPr>
        <p:spPr>
          <a:xfrm>
            <a:off x="1153230" y="380177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770B9-FC1B-45DC-99D3-5E825F9A07E1}"/>
              </a:ext>
            </a:extLst>
          </p:cNvPr>
          <p:cNvSpPr/>
          <p:nvPr/>
        </p:nvSpPr>
        <p:spPr>
          <a:xfrm>
            <a:off x="5509112" y="3779575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गट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1AE5FC-1349-4229-AC08-37933552D8D8}"/>
              </a:ext>
            </a:extLst>
          </p:cNvPr>
          <p:cNvCxnSpPr>
            <a:cxnSpLocks/>
          </p:cNvCxnSpPr>
          <p:nvPr/>
        </p:nvCxnSpPr>
        <p:spPr>
          <a:xfrm flipV="1">
            <a:off x="3165722" y="5234328"/>
            <a:ext cx="1764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E9157-DBD3-4119-8799-8D114A81FF64}"/>
              </a:ext>
            </a:extLst>
          </p:cNvPr>
          <p:cNvSpPr/>
          <p:nvPr/>
        </p:nvSpPr>
        <p:spPr>
          <a:xfrm>
            <a:off x="8610600" y="5053347"/>
            <a:ext cx="3204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जिंनिंग मिल</a:t>
            </a:r>
            <a:endParaRPr lang="en-GB" sz="1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229839-C6C8-4696-A373-E62E3F02A983}"/>
              </a:ext>
            </a:extLst>
          </p:cNvPr>
          <p:cNvCxnSpPr>
            <a:cxnSpLocks/>
          </p:cNvCxnSpPr>
          <p:nvPr/>
        </p:nvCxnSpPr>
        <p:spPr>
          <a:xfrm flipV="1">
            <a:off x="10301820" y="304892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15F912B-200B-442D-B93A-973FD4F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38" y="1816723"/>
            <a:ext cx="813554" cy="10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C078F7-5E44-4415-B552-102CDA17B022}"/>
              </a:ext>
            </a:extLst>
          </p:cNvPr>
          <p:cNvSpPr/>
          <p:nvPr/>
        </p:nvSpPr>
        <p:spPr>
          <a:xfrm>
            <a:off x="5347527" y="925319"/>
            <a:ext cx="1420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क्षमता</a:t>
            </a:r>
            <a:r>
              <a:rPr lang="en-GB" sz="2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000" b="1" dirty="0" err="1">
                <a:latin typeface="Kokila" panose="020B0604020202020204" pitchFamily="34" charset="0"/>
                <a:cs typeface="Kokila" panose="020B0604020202020204" pitchFamily="34" charset="0"/>
              </a:rPr>
              <a:t>बांधणी</a:t>
            </a:r>
            <a:r>
              <a:rPr lang="en-GB" sz="20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</a:p>
          <a:p>
            <a:pPr algn="ctr"/>
            <a:r>
              <a:rPr lang="en-GB" sz="2000" b="1" dirty="0" err="1">
                <a:latin typeface="Kokila" panose="020B0604020202020204" pitchFamily="34" charset="0"/>
                <a:cs typeface="Kokila" panose="020B0604020202020204" pitchFamily="34" charset="0"/>
              </a:rPr>
              <a:t>उत्पादन</a:t>
            </a:r>
            <a:r>
              <a:rPr lang="en-GB" sz="2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000" b="1" dirty="0" err="1">
                <a:latin typeface="Kokila" panose="020B0604020202020204" pitchFamily="34" charset="0"/>
                <a:cs typeface="Kokila" panose="020B0604020202020204" pitchFamily="34" charset="0"/>
              </a:rPr>
              <a:t>तंत्रज्ञान</a:t>
            </a:r>
            <a:r>
              <a:rPr lang="en-GB" sz="20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EF3F5-32DE-4812-B420-F0F84B9C78A9}"/>
              </a:ext>
            </a:extLst>
          </p:cNvPr>
          <p:cNvSpPr/>
          <p:nvPr/>
        </p:nvSpPr>
        <p:spPr>
          <a:xfrm>
            <a:off x="9386582" y="3883492"/>
            <a:ext cx="1898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ब्रँडेड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कापूस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गाठी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स्मार्ट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कॉटन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054EB-C17A-45ED-8F28-934971DE2A63}"/>
              </a:ext>
            </a:extLst>
          </p:cNvPr>
          <p:cNvSpPr/>
          <p:nvPr/>
        </p:nvSpPr>
        <p:spPr>
          <a:xfrm>
            <a:off x="9456629" y="2256468"/>
            <a:ext cx="1778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ऑनलाईन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कापूस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एक्सेंज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प्लॅटफॉर्म </a:t>
            </a:r>
            <a:r>
              <a:rPr lang="en-GB" sz="24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EF0B5D-4519-4D89-8895-22D9E71EB83E}"/>
              </a:ext>
            </a:extLst>
          </p:cNvPr>
          <p:cNvCxnSpPr>
            <a:cxnSpLocks/>
          </p:cNvCxnSpPr>
          <p:nvPr/>
        </p:nvCxnSpPr>
        <p:spPr>
          <a:xfrm flipV="1">
            <a:off x="9595359" y="131299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A8BE76-BD98-4596-A7CB-16C7357E5DAF}"/>
              </a:ext>
            </a:extLst>
          </p:cNvPr>
          <p:cNvCxnSpPr>
            <a:cxnSpLocks/>
          </p:cNvCxnSpPr>
          <p:nvPr/>
        </p:nvCxnSpPr>
        <p:spPr>
          <a:xfrm flipV="1">
            <a:off x="11005059" y="1312995"/>
            <a:ext cx="0" cy="836348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65215-7E45-4723-AEF1-81F40C398D1C}"/>
              </a:ext>
            </a:extLst>
          </p:cNvPr>
          <p:cNvSpPr/>
          <p:nvPr/>
        </p:nvSpPr>
        <p:spPr>
          <a:xfrm>
            <a:off x="9110290" y="498992"/>
            <a:ext cx="970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देशांतर्गत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विक्री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7ECC9-16A6-44F9-A749-1092969792B3}"/>
              </a:ext>
            </a:extLst>
          </p:cNvPr>
          <p:cNvSpPr/>
          <p:nvPr/>
        </p:nvSpPr>
        <p:spPr>
          <a:xfrm>
            <a:off x="10644432" y="807292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latin typeface="Kokila" panose="020B0604020202020204" pitchFamily="34" charset="0"/>
                <a:cs typeface="Kokila" panose="020B0604020202020204" pitchFamily="34" charset="0"/>
              </a:rPr>
              <a:t>निर्यात</a:t>
            </a:r>
            <a:endParaRPr lang="en-GB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9DB3CD-22AD-4711-A391-B09B26CF71A7}"/>
              </a:ext>
            </a:extLst>
          </p:cNvPr>
          <p:cNvCxnSpPr>
            <a:cxnSpLocks/>
          </p:cNvCxnSpPr>
          <p:nvPr/>
        </p:nvCxnSpPr>
        <p:spPr>
          <a:xfrm flipV="1">
            <a:off x="7208581" y="5284178"/>
            <a:ext cx="1764000" cy="1"/>
          </a:xfrm>
          <a:prstGeom prst="straightConnector1">
            <a:avLst/>
          </a:prstGeom>
          <a:ln w="2159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5A7CF3-4BA1-4843-9751-EB83B97E01CA}"/>
              </a:ext>
            </a:extLst>
          </p:cNvPr>
          <p:cNvCxnSpPr>
            <a:cxnSpLocks/>
          </p:cNvCxnSpPr>
          <p:nvPr/>
        </p:nvCxnSpPr>
        <p:spPr>
          <a:xfrm>
            <a:off x="6023265" y="2931026"/>
            <a:ext cx="0" cy="900000"/>
          </a:xfrm>
          <a:prstGeom prst="straightConnector1">
            <a:avLst/>
          </a:prstGeom>
          <a:ln w="1682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4" descr="Warehouse Clipart Business Building - Warehouse Cartoon , Transparent  Cartoon, Free Cliparts &amp; Silhouettes - NetClipart">
            <a:extLst>
              <a:ext uri="{FF2B5EF4-FFF2-40B4-BE49-F238E27FC236}">
                <a16:creationId xmlns:a16="http://schemas.microsoft.com/office/drawing/2014/main" id="{407B0043-5F36-4FF7-A3F0-41D1613DB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8118" r="25488" b="11592"/>
          <a:stretch/>
        </p:blipFill>
        <p:spPr bwMode="auto">
          <a:xfrm>
            <a:off x="7567165" y="2745216"/>
            <a:ext cx="1526106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2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1996" y="382386"/>
            <a:ext cx="10668004" cy="621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cap="all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कापूस</a:t>
            </a:r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cap="all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मुल्यसाखळी</a:t>
            </a:r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cap="all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विकास</a:t>
            </a:r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cap="all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</a:t>
            </a:r>
            <a:r>
              <a:rPr lang="en-US" sz="3200" cap="all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(SMART COTTON)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71451" y="1148628"/>
            <a:ext cx="12020550" cy="487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स्वरूप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शेतकरी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गट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आणि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जिनिंग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मिल्स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यांच्या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सहभागाने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उत्पादकता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वाढीसह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गुणवत्तापूर्ण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,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एकजिनसी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कापूस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उत्पादन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व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विक्री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व्यवस्था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उभारणे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.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शेतकऱ्यांच्या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सहभागाने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कापूस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गाठींचे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ब्रान्डींग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व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ट्रेसेबीलिटी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साठी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ब्लोकचेन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तंत्रज्ञाना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द्वारे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विक्री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व्यवस्था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“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स्मार्ट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कॉटन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”</a:t>
            </a:r>
          </a:p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endParaRPr lang="en-US" sz="1800" dirty="0"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अंमलबजावणी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यंत्रणा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महाराष्ट्र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राज्य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कापूस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उत्पादक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सहकारी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पणन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महासंघ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आणि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कृषी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विभाग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</a:p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endParaRPr lang="en-US" sz="1800" b="1" dirty="0"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प्रकल्पाचे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कार्यक्षेत्र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 व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शेतकऱ्यांचा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सहभाग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</a:t>
            </a:r>
          </a:p>
          <a:p>
            <a:pPr marL="342900"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कापूस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पिकविणा-या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प्रमुख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१२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जिल्ह्यातील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६०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तालुके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आणि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त्यातील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 ४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लाख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शेतकरी</a:t>
            </a:r>
            <a:r>
              <a:rPr lang="en-US" sz="2400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2400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कुटुंबे</a:t>
            </a:r>
            <a:endParaRPr lang="en-US" sz="2400" dirty="0"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  <a:p>
            <a:pPr indent="-228600" algn="just" defTabSz="9144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defRPr/>
            </a:pP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तरतूद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- 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रु</a:t>
            </a:r>
            <a:r>
              <a:rPr lang="en-US" sz="2400" b="1" dirty="0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. १०० </a:t>
            </a:r>
            <a:r>
              <a:rPr lang="en-US" sz="2400" b="1" dirty="0" err="1"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कोटी</a:t>
            </a:r>
            <a:endParaRPr lang="en-US" sz="2400" b="1" dirty="0"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62345F-FD0B-4A11-8B26-3A0213D7E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19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8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618" y="782855"/>
            <a:ext cx="11632770" cy="5307227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७८ % पेक्षा जास्त लहान व सीमान्त शेतकरी (१.४४ हे. पेक्षा कमी क्षेत्र धारणा)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मुख्य पिकाच्या शेतमालाच्या किंमतीवर जागतिक बाजाराचा प्रभाव 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en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     </a:t>
            </a: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१) कापूस, सोयाबीन व मका- ५०% पिकाखाली क्षेत्र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     </a:t>
            </a: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२) कडधान्य (डाळी) - २०% पिकाखाली क्षेत्र (आयात धोरणाचा प्रभाव) 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राज्य फळे व भाजीपाला उत्पादनात अग्रगण्य परंतु मूल्यसाखळी विकास, प्रक्रिया व निर्यात यासाठी प्रयत्नांची आवश्यकता 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mr-IN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पिक उत्पादन आधारीत कृषि विस्तार प्रक्रिया, मूल्य साखळी विकासावर भर कमी    </a:t>
            </a:r>
            <a:endParaRPr lang="en-IN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0621" y="258679"/>
            <a:ext cx="5367925" cy="860215"/>
          </a:xfrm>
        </p:spPr>
        <p:txBody>
          <a:bodyPr>
            <a:noAutofit/>
          </a:bodyPr>
          <a:lstStyle/>
          <a:p>
            <a:pPr algn="ctr"/>
            <a:r>
              <a:rPr lang="mr-IN" sz="36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प्रकल्पाची आवश्यकता  </a:t>
            </a:r>
            <a:endParaRPr lang="en-IN" sz="36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832B62F-5F75-463E-A2BE-E5D347C0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808648"/>
            <a:ext cx="11944350" cy="5069542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कृषी आयुक्तालयात स्वतंत्र कक्ष</a:t>
            </a:r>
            <a:endParaRPr lang="en-GB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राज्यातील प्रमुख </a:t>
            </a:r>
            <a:r>
              <a:rPr lang="mr-IN" dirty="0">
                <a:latin typeface="Kokila" panose="020B0604020202020204" pitchFamily="34" charset="0"/>
                <a:cs typeface="Kokila" panose="020B0604020202020204" pitchFamily="34" charset="0"/>
              </a:rPr>
              <a:t>पि</a:t>
            </a: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कांची जागतिक स्तरावरील लागवड, संभाव्य उत्पादन, मागणी व अपेक्षित बाजार भाव </a:t>
            </a:r>
          </a:p>
          <a:p>
            <a:pPr algn="just">
              <a:lnSpc>
                <a:spcPct val="120000"/>
              </a:lnSpc>
            </a:pP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संभाव्य बाजार भावाचे अंदाज पेरणी पूर्व आणि </a:t>
            </a:r>
            <a:r>
              <a:rPr lang="mr-IN" dirty="0">
                <a:latin typeface="Kokila" panose="020B0604020202020204" pitchFamily="34" charset="0"/>
                <a:cs typeface="Kokila" panose="020B0604020202020204" pitchFamily="34" charset="0"/>
              </a:rPr>
              <a:t>पि</a:t>
            </a: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क काढणीच्या वेळी प्रसा</a:t>
            </a:r>
            <a:r>
              <a:rPr lang="mr-IN" dirty="0">
                <a:latin typeface="Kokila" panose="020B0604020202020204" pitchFamily="34" charset="0"/>
                <a:cs typeface="Kokila" panose="020B0604020202020204" pitchFamily="34" charset="0"/>
              </a:rPr>
              <a:t>रीत करणे. </a:t>
            </a: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hi-IN" dirty="0">
                <a:latin typeface="Kokila" panose="020B0604020202020204" pitchFamily="34" charset="0"/>
                <a:cs typeface="Kokila" panose="020B0604020202020204" pitchFamily="34" charset="0"/>
              </a:rPr>
              <a:t>ठराविक पिकाची लागवड किती क्षेत्रावर करावी तसेच काढणी नंतर शेतमालाची लगेच विक्री करावी अथवा साठवणूक करावी याबद्दल शेतकऱ्यांना निर्णय घेण्यास मदत</a:t>
            </a:r>
            <a:endParaRPr lang="en-GB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mr-IN" dirty="0">
                <a:latin typeface="Kokila" panose="020B0604020202020204" pitchFamily="34" charset="0"/>
                <a:cs typeface="Kokila" panose="020B0604020202020204" pitchFamily="34" charset="0"/>
              </a:rPr>
              <a:t>बाजारभावाच्या अंदाजाचे प्रसारण </a:t>
            </a:r>
            <a:r>
              <a:rPr lang="mr-IN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-</a:t>
            </a:r>
            <a:r>
              <a:rPr lang="en-GB" b="1" dirty="0">
                <a:latin typeface="Kokila" panose="020B0604020202020204" pitchFamily="34" charset="0"/>
                <a:ea typeface="Arial Unicode MS" panose="020B0604020202020204" pitchFamily="34" charset="-128"/>
                <a:cs typeface="Kokila" panose="020B0604020202020204" pitchFamily="34" charset="0"/>
              </a:rPr>
              <a:t> </a:t>
            </a:r>
            <a:r>
              <a:rPr lang="mr-IN" dirty="0">
                <a:latin typeface="Kokila" panose="020B0604020202020204" pitchFamily="34" charset="0"/>
                <a:cs typeface="Kokila" panose="020B0604020202020204" pitchFamily="34" charset="0"/>
              </a:rPr>
              <a:t>मोबाईल संदेश, वेबसाईट, कार्यशाळा, माहितीपुस्तिका, प्रदर्शने ई.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A3E5E-B489-46D2-888D-69884F6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CAFA7D-1E9D-4AA3-8200-7325136A1B96}" type="slidenum">
              <a:rPr lang="en-GB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20</a:t>
            </a:fld>
            <a:endParaRPr lang="en-GB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501D23B6-5FBA-45F6-9DAE-17B57DEC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061" y="105582"/>
            <a:ext cx="7068671" cy="907256"/>
          </a:xfrm>
        </p:spPr>
        <p:txBody>
          <a:bodyPr>
            <a:normAutofit/>
          </a:bodyPr>
          <a:lstStyle/>
          <a:p>
            <a:pPr algn="ctr"/>
            <a:r>
              <a:rPr lang="hi-IN" sz="3200" b="1" cap="all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बाजार माहिती विश्लेषण व प्रसार</a:t>
            </a:r>
            <a:r>
              <a:rPr lang="en-GB" sz="3200" b="1" cap="all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b="1" cap="all" dirty="0">
                <a:solidFill>
                  <a:srgbClr val="64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कक्ष</a:t>
            </a:r>
            <a:endParaRPr lang="en-GB" sz="3200" b="1" cap="all" dirty="0">
              <a:solidFill>
                <a:srgbClr val="64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3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A3E5E-B489-46D2-888D-69884F6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CAFA7D-1E9D-4AA3-8200-7325136A1B96}" type="slidenum">
              <a:rPr lang="en-GB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21</a:t>
            </a:fld>
            <a:endParaRPr lang="en-GB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01D23B6-5FBA-45F6-9DAE-17B57DEC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943954" cy="4461163"/>
          </a:xfrm>
        </p:spPr>
        <p:txBody>
          <a:bodyPr>
            <a:normAutofit/>
          </a:bodyPr>
          <a:lstStyle/>
          <a:p>
            <a:r>
              <a:rPr lang="mr-IN" sz="6600" b="1" dirty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धन्यवाद</a:t>
            </a:r>
            <a:r>
              <a:rPr lang="en-IN" sz="6600" b="1" dirty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!!!</a:t>
            </a:r>
            <a:endParaRPr lang="en-GB" sz="6600" b="1" dirty="0">
              <a:solidFill>
                <a:srgbClr val="64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pic>
        <p:nvPicPr>
          <p:cNvPr id="12" name="Picture 11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6E56C684-FB78-4FCD-A5E9-B61B035E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95" y="1304839"/>
            <a:ext cx="6817658" cy="4023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455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1984842" y="151752"/>
            <a:ext cx="8534399" cy="1413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प्रकल्पाचे</a:t>
            </a:r>
            <a:r>
              <a:rPr lang="en-US" sz="4000" b="1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उद्दिष्ट</a:t>
            </a:r>
            <a:endParaRPr lang="en-US" sz="4000" b="1" cap="all" spc="2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457" y="1578467"/>
            <a:ext cx="11129832" cy="421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लहान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आणि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सिमांत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तसेच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कृषी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नवउद्योजकांना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केंद्रस्थानी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ठेवून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शेतमालाच्या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सर्वसमावेशक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आणि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स्पर्धात्मक</a:t>
            </a:r>
            <a:r>
              <a:rPr lang="en-US" sz="3200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मूल्यसाखळ्यांच्या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विकासासाठी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मदत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dirty="0" err="1">
                <a:latin typeface="Kokila" panose="020B0604020202020204" pitchFamily="34" charset="0"/>
                <a:cs typeface="Kokila" panose="020B0604020202020204" pitchFamily="34" charset="0"/>
              </a:rPr>
              <a:t>करणे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>
                <a:latin typeface="Kokila" panose="020B0604020202020204" pitchFamily="34" charset="0"/>
                <a:cs typeface="Kokila" panose="020B0604020202020204" pitchFamily="34" charset="0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47514" y="6375679"/>
            <a:ext cx="138248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3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418" y="3568598"/>
            <a:ext cx="10651786" cy="1967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srgbClr val="64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Project Development Objective (PDO)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sz="2400" b="1" dirty="0">
              <a:solidFill>
                <a:prstClr val="black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>
                <a:solidFill>
                  <a:prstClr val="black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“</a:t>
            </a:r>
            <a:r>
              <a:rPr lang="en-US" sz="2400" dirty="0">
                <a:solidFill>
                  <a:prstClr val="black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To support development of </a:t>
            </a:r>
            <a:r>
              <a:rPr lang="en-US" sz="2400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inclusive and competitive </a:t>
            </a:r>
            <a:r>
              <a:rPr lang="en-US" sz="2400" dirty="0">
                <a:solidFill>
                  <a:prstClr val="black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agriculture value chains, focusing on </a:t>
            </a:r>
            <a:r>
              <a:rPr lang="en-US" sz="2400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small holder farmers and </a:t>
            </a:r>
            <a:r>
              <a:rPr lang="en-US" sz="2400" dirty="0" err="1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agri</a:t>
            </a:r>
            <a:r>
              <a:rPr lang="en-US" sz="2400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-entrepreneurs </a:t>
            </a:r>
            <a:r>
              <a:rPr lang="en-US" sz="2400" dirty="0">
                <a:solidFill>
                  <a:prstClr val="black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in Maharashtra”</a:t>
            </a:r>
          </a:p>
        </p:txBody>
      </p:sp>
    </p:spTree>
    <p:extLst>
      <p:ext uri="{BB962C8B-B14F-4D97-AF65-F5344CB8AC3E}">
        <p14:creationId xmlns:p14="http://schemas.microsoft.com/office/powerpoint/2010/main" val="14764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52" y="474872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i-IN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प्रकल्पाचे लाभार्थी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52" y="3429000"/>
            <a:ext cx="3437290" cy="16821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समुदाय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आधारित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शेतकऱ्यांच्या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संस्था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b="1" cap="all" spc="4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Community Based Organizations - CBOs</a:t>
            </a:r>
            <a:endParaRPr lang="en-US" sz="2800" b="1" cap="all" spc="4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647A8-0B02-4CB3-A77D-BBD6B02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45599"/>
              </p:ext>
            </p:extLst>
          </p:nvPr>
        </p:nvGraphicFramePr>
        <p:xfrm>
          <a:off x="4268117" y="322637"/>
          <a:ext cx="7624482" cy="60342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4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87">
                <a:tc>
                  <a:txBody>
                    <a:bodyPr/>
                    <a:lstStyle/>
                    <a:p>
                      <a:pPr algn="ctr"/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प्रकल्प / उपक्रम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समुदाय आधारित संस्थेचा प्रकार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45">
                <a:tc rowSpan="2">
                  <a:txBody>
                    <a:bodyPr/>
                    <a:lstStyle/>
                    <a:p>
                      <a:r>
                        <a:rPr lang="mr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 स्पर्धाक्षम कृषी विकास प्रकल्प (MACP) आणि कृषी विभागाचे अन्य उपक्रम 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शेतकरी उत्पादक कंपनी (१७०० हून अधिक)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(Farmer Producer Companies)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87">
                <a:tc vMerge="1">
                  <a:txBody>
                    <a:bodyPr/>
                    <a:lstStyle/>
                    <a:p>
                      <a:endParaRPr lang="en-US" sz="2000" dirty="0">
                        <a:latin typeface="Sakal Marathi" panose="02000400000000000000" pitchFamily="2" charset="0"/>
                        <a:cs typeface="Sakal Marathi" panose="02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आत्मा नोंदणीकृत शेतकरी गट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GB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</a:t>
                      </a:r>
                      <a:r>
                        <a:rPr lang="en-GB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ग्रामीण</a:t>
                      </a:r>
                      <a:r>
                        <a:rPr lang="en-GB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mr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जी</a:t>
                      </a:r>
                      <a:r>
                        <a:rPr lang="en-GB" sz="2000" b="1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वनोन्नती</a:t>
                      </a:r>
                      <a:r>
                        <a:rPr lang="en-GB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अभियान</a:t>
                      </a:r>
                      <a:r>
                        <a:rPr lang="en-GB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(MSRLM)</a:t>
                      </a:r>
                      <a:endParaRPr lang="en-GB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ea typeface="Arial Unicode MS" panose="020B0604020202020204" pitchFamily="34" charset="-128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 बचत गटांचे प्रभाग संघ (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798</a:t>
                      </a:r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संघ)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(Cluster Level Federations of Women SHGs)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974">
                <a:tc>
                  <a:txBody>
                    <a:bodyPr/>
                    <a:lstStyle/>
                    <a:p>
                      <a:r>
                        <a:rPr lang="mr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 आर्थिक विकास महामंडळ </a:t>
                      </a:r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(MAVIM)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लोक संचालित साधन केंद्र (४०६ केंद्र)</a:t>
                      </a:r>
                      <a:endParaRPr lang="en-US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(Community Managed Resource Centers of Women SHGs)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645">
                <a:tc>
                  <a:txBody>
                    <a:bodyPr/>
                    <a:lstStyle/>
                    <a:p>
                      <a:r>
                        <a:rPr lang="mr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सहकार विभागाचे उपक्रम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प्राथमिक कृषी पतसंस्था (प्रकल्पात घ्यावयाच्या)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(Primary Agri. Coop. Societies)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905">
                <a:tc>
                  <a:txBody>
                    <a:bodyPr/>
                    <a:lstStyle/>
                    <a:p>
                      <a:r>
                        <a:rPr lang="mr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इतर उपक्रम / योजना</a:t>
                      </a:r>
                      <a:endParaRPr lang="en-US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उत्पादक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संघ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(Growers Association, Federation), </a:t>
                      </a:r>
                      <a:endParaRPr lang="mr-IN" sz="20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व्हीएस</a:t>
                      </a:r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टी</a:t>
                      </a:r>
                      <a:r>
                        <a:rPr lang="en-US" sz="20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एफ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गावसमुह</a:t>
                      </a:r>
                      <a:r>
                        <a:rPr lang="en-US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इ</a:t>
                      </a:r>
                      <a:r>
                        <a:rPr lang="mr-IN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mr-IN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Kokila" panose="020B0604020202020204" pitchFamily="34" charset="0"/>
                        <a:ea typeface="Arial Unicode MS" panose="020B0604020202020204" pitchFamily="34" charset="-128"/>
                        <a:cs typeface="Kokila" panose="020B0604020202020204" pitchFamily="34" charset="0"/>
                      </a:endParaRPr>
                    </a:p>
                  </a:txBody>
                  <a:tcPr marL="71754" marR="71754" marT="35877" marB="358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7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37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प्रकल्पाची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किंमत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व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</a:b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निधीचे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स्त्रोत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43" y="5435521"/>
            <a:ext cx="6080668" cy="9920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अंमलबजावणी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कालावधी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- ७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वर्षे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२०२०-२१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ते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२०२६-२७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9A650-2703-4D3D-9874-AFB936FF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73911"/>
              </p:ext>
            </p:extLst>
          </p:nvPr>
        </p:nvGraphicFramePr>
        <p:xfrm>
          <a:off x="4290392" y="643465"/>
          <a:ext cx="7415163" cy="45420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9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6952"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निधीचे स्त्रोत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रक्कम </a:t>
                      </a:r>
                    </a:p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(रु. कोटी)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रक्कम</a:t>
                      </a:r>
                    </a:p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(दश</a:t>
                      </a:r>
                      <a:r>
                        <a:rPr lang="en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लक्ष </a:t>
                      </a:r>
                      <a:r>
                        <a:rPr lang="en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$</a:t>
                      </a:r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%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82">
                <a:tc>
                  <a:txBody>
                    <a:bodyPr/>
                    <a:lstStyle/>
                    <a:p>
                      <a:r>
                        <a:rPr lang="hi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जागतिक बॅंकेचे कर्ज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१४७०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२१०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७०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701">
                <a:tc>
                  <a:txBody>
                    <a:bodyPr/>
                    <a:lstStyle/>
                    <a:p>
                      <a:r>
                        <a:rPr lang="hi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 शासनाचा हिस्सा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५६०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८०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२७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52">
                <a:tc>
                  <a:txBody>
                    <a:bodyPr/>
                    <a:lstStyle/>
                    <a:p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खाजगी उद्योगक्षेत्राच्या माध्यमातून (सीएसआर)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७०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26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60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007">
                <a:tc>
                  <a:txBody>
                    <a:bodyPr/>
                    <a:lstStyle/>
                    <a:p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प्रकल्पाची </a:t>
                      </a:r>
                      <a:r>
                        <a:rPr lang="hi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एकुण</a:t>
                      </a:r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किंमत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२१००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३००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१००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78908" marR="78908" marT="39454" marB="39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6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93" y="80883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प्रकल्प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अंमलबजावणी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यंत्रणा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ABAB0-C0FA-4034-B656-30B0F87E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accent1">
                  <a:lumMod val="50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11146"/>
              </p:ext>
            </p:extLst>
          </p:nvPr>
        </p:nvGraphicFramePr>
        <p:xfrm>
          <a:off x="3817395" y="482802"/>
          <a:ext cx="8085100" cy="60375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2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प्रशासकिय विभाग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अंमलबजावणी यंत्रणा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कृषि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आत्मा</a:t>
                      </a: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संचालनालय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कृषि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आयुक्तालय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पशुसंवर्धन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पशुसंवर्धन</a:t>
                      </a: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आयुक्तालय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5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पणन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पणन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संचाल</a:t>
                      </a: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नालय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कृषि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पणन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मंडळ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सहकारी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कापूस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उत्पादक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पणन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महासंघ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नागपूर</a:t>
                      </a:r>
                      <a:endParaRPr lang="mr-IN" sz="20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वखार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महामंडळ</a:t>
                      </a:r>
                      <a:r>
                        <a:rPr lang="en-IN" sz="18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सहकार विभाग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सहकार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विकास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महामंडळ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8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बाल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कल्याण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8)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महिला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आर्थिक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विकास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महामंडळ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मुंबई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4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ग्राम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विकास</a:t>
                      </a:r>
                      <a:r>
                        <a:rPr lang="en-US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9)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महाराष्ट्र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राज्य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ग्रामीण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जीवनोन्नती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अभियान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मुंबई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10) </a:t>
                      </a: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ग्राम सामाजिक परिवर्तन फाउंडेशन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</a:t>
                      </a: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व्हीएसटीएफ)</a:t>
                      </a: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मुंबई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7</a:t>
                      </a:r>
                      <a:endParaRPr lang="en-US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2000" b="1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नगर विकास विभाग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11) </a:t>
                      </a: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पुणे महानगरपालिका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9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853" y="643464"/>
            <a:ext cx="3456499" cy="4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-300" dirty="0" err="1">
                <a:solidFill>
                  <a:schemeClr val="accent1">
                    <a:lumMod val="50000"/>
                  </a:schemeClr>
                </a:solidFill>
                <a:effectLst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प्रकल्पाचे</a:t>
            </a:r>
            <a:r>
              <a:rPr lang="en-US" sz="4400" b="1" cap="all" spc="-300" dirty="0">
                <a:solidFill>
                  <a:schemeClr val="accent1">
                    <a:lumMod val="50000"/>
                  </a:schemeClr>
                </a:solidFill>
                <a:effectLst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-300" dirty="0" err="1">
                <a:solidFill>
                  <a:schemeClr val="accent1">
                    <a:lumMod val="50000"/>
                  </a:schemeClr>
                </a:solidFill>
                <a:effectLst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प्रस्तावित</a:t>
            </a:r>
            <a:r>
              <a:rPr lang="en-US" sz="4400" b="1" cap="all" spc="-300" dirty="0">
                <a:solidFill>
                  <a:schemeClr val="accent1">
                    <a:lumMod val="50000"/>
                  </a:schemeClr>
                </a:solidFill>
                <a:effectLst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 </a:t>
            </a:r>
            <a:r>
              <a:rPr lang="en-US" sz="4400" b="1" cap="all" spc="-300" dirty="0" err="1">
                <a:solidFill>
                  <a:schemeClr val="accent1">
                    <a:lumMod val="50000"/>
                  </a:schemeClr>
                </a:solidFill>
                <a:effectLst/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घटक</a:t>
            </a:r>
            <a:endParaRPr lang="en-US" sz="4400" cap="all" spc="-3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ea typeface="+mj-ea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1BC09-909D-4599-8570-1A9A0AA9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835" y="6331725"/>
            <a:ext cx="817106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B67A902-DD12-4BFF-B584-D0BC17981723}" type="slidenum">
              <a:rPr lang="en-US" smtClean="0">
                <a:latin typeface="Sakal Marathi" panose="02000400000000000000" pitchFamily="2" charset="0"/>
                <a:cs typeface="Sakal Marathi" panose="02000400000000000000" pitchFamily="2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71658"/>
              </p:ext>
            </p:extLst>
          </p:nvPr>
        </p:nvGraphicFramePr>
        <p:xfrm>
          <a:off x="4101352" y="643465"/>
          <a:ext cx="7751110" cy="55710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3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अ.क्र</a:t>
                      </a:r>
                      <a:r>
                        <a:rPr lang="en-US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घटक</a:t>
                      </a:r>
                      <a:endParaRPr lang="en-US" sz="2000" b="1" dirty="0"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i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कृषिव्यवसाय सुधारणांसाठी संस्थात्मक क्षमता वृद्धी</a:t>
                      </a:r>
                      <a:endParaRPr lang="en-US" sz="24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Enhancing Institutional Capacity to Support Agricultural Transformation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कृषी व संलग्न व्यवसाय वृद्धीसाठी आणि व्यापक</a:t>
                      </a:r>
                      <a:r>
                        <a:rPr lang="mr-IN" sz="2400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hi-IN" sz="2400" kern="12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बाजारपेठ प्रवेशासाठी सहाय्य</a:t>
                      </a:r>
                      <a:endParaRPr lang="en-US" sz="24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Supporting Enterprise Growth &amp; Expanding Market Access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65815"/>
                  </a:ext>
                </a:extLst>
              </a:tr>
              <a:tr h="814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जोखीम व्यवस्थापन यंत्रणा निर्मिती</a:t>
                      </a:r>
                      <a:endParaRPr lang="en-US" sz="24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Building Risk Management &amp; Mitigation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270456"/>
                  </a:ext>
                </a:extLst>
              </a:tr>
              <a:tr h="1582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r-IN" sz="20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प्रकल्प व्यवस्थापन</a:t>
                      </a:r>
                      <a:endParaRPr lang="en-US" sz="2400" dirty="0">
                        <a:effectLst/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Project Management Monitoring &amp; Learning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hi-IN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प्रकल्प समन्वय</a:t>
                      </a: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hi-IN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अंमलबजावणी व संनियंत्रण आणि आकस्मिक खर्च</a:t>
                      </a:r>
                      <a:r>
                        <a:rPr lang="en-US" sz="2400" dirty="0">
                          <a:effectLst/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Kokila" panose="020B0604020202020204" pitchFamily="34" charset="0"/>
                        <a:ea typeface="Calibri" panose="020F0502020204030204" pitchFamily="34" charset="0"/>
                        <a:cs typeface="Kokila" panose="020B0604020202020204" pitchFamily="34" charset="0"/>
                      </a:endParaRPr>
                    </a:p>
                  </a:txBody>
                  <a:tcPr marL="63314" marR="633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42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6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9678" y="115845"/>
            <a:ext cx="10178322" cy="50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90000"/>
              </a:lnSpc>
              <a:defRPr/>
            </a:pPr>
            <a:r>
              <a:rPr lang="en-US" sz="36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प्रकल्पातील</a:t>
            </a:r>
            <a:r>
              <a:rPr lang="en-US" sz="36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6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शेतकऱ्यांच्या</a:t>
            </a:r>
            <a:r>
              <a:rPr lang="en-US" sz="36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6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सहभागाचे</a:t>
            </a:r>
            <a:r>
              <a:rPr lang="en-US" sz="3600" cap="all" spc="200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600" cap="all" spc="200" dirty="0" err="1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घटक</a:t>
            </a:r>
            <a:endParaRPr lang="en-US" sz="3600" cap="all" spc="200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1" name="Title 2">
            <a:extLst>
              <a:ext uri="{FF2B5EF4-FFF2-40B4-BE49-F238E27FC236}">
                <a16:creationId xmlns:a16="http://schemas.microsoft.com/office/drawing/2014/main" id="{0598DAAE-076D-4A55-BF0E-57D20195F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25162"/>
              </p:ext>
            </p:extLst>
          </p:nvPr>
        </p:nvGraphicFramePr>
        <p:xfrm>
          <a:off x="365489" y="623013"/>
          <a:ext cx="10426700" cy="60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94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104A-FF7F-4499-AAC8-6DB2B2B9E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fld id="{8917037F-13F4-43B6-99FF-D710FE0C4777}" type="slidenum"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pPr defTabSz="457200">
                <a:spcAft>
                  <a:spcPts val="600"/>
                </a:spcAft>
              </a:pPr>
              <a:t>9</a:t>
            </a:fld>
            <a:endParaRPr lang="en-US" kern="1200" dirty="0">
              <a:solidFill>
                <a:schemeClr val="tx1">
                  <a:lumMod val="65000"/>
                  <a:lumOff val="35000"/>
                </a:schemeClr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6C6F7-9BE7-4EAF-B9CB-DCADD02B8A15}"/>
              </a:ext>
            </a:extLst>
          </p:cNvPr>
          <p:cNvSpPr/>
          <p:nvPr/>
        </p:nvSpPr>
        <p:spPr>
          <a:xfrm>
            <a:off x="1048517" y="986369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pic>
        <p:nvPicPr>
          <p:cNvPr id="12" name="Picture 4" descr="Creative Colorful Ring Of Hands Teamwork Concept Royalty Free Cliparts,  Vectors, And Stock Illustration. Image 55470295.">
            <a:extLst>
              <a:ext uri="{FF2B5EF4-FFF2-40B4-BE49-F238E27FC236}">
                <a16:creationId xmlns:a16="http://schemas.microsoft.com/office/drawing/2014/main" id="{CBF98560-F4A7-4D38-B10E-C34B4643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93" y="1762145"/>
            <a:ext cx="1538823" cy="16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2D890-FE30-420B-8A7C-0D05DED8BF18}"/>
              </a:ext>
            </a:extLst>
          </p:cNvPr>
          <p:cNvSpPr/>
          <p:nvPr/>
        </p:nvSpPr>
        <p:spPr>
          <a:xfrm>
            <a:off x="5589120" y="1013976"/>
            <a:ext cx="1699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शेतकरी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उत्पादक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कंपनी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/ </a:t>
            </a:r>
            <a:r>
              <a:rPr lang="hi-IN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कंपन्या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5A552E00-8F2B-42E2-B477-B91DEBC5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34" y="4403354"/>
            <a:ext cx="1056460" cy="13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BE038-5B90-4AE7-993E-6D0E48DABC90}"/>
              </a:ext>
            </a:extLst>
          </p:cNvPr>
          <p:cNvSpPr/>
          <p:nvPr/>
        </p:nvSpPr>
        <p:spPr>
          <a:xfrm>
            <a:off x="4742248" y="5733251"/>
            <a:ext cx="3475631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क्षमता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बांधणी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उत्पादन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तंत्रज्ञान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</a:p>
          <a:p>
            <a:pPr algn="ctr"/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काढणीपश्चात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सुविधा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7BA153-B3EB-4149-B5F0-84380E5FCF75}"/>
              </a:ext>
            </a:extLst>
          </p:cNvPr>
          <p:cNvGrpSpPr/>
          <p:nvPr/>
        </p:nvGrpSpPr>
        <p:grpSpPr>
          <a:xfrm>
            <a:off x="100269" y="1318061"/>
            <a:ext cx="2801796" cy="2718917"/>
            <a:chOff x="192960" y="2772777"/>
            <a:chExt cx="2559025" cy="2652378"/>
          </a:xfrm>
        </p:grpSpPr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2D08E943-DDE1-4827-A329-D5342F58E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"/>
                      </a14:imgEffect>
                      <a14:imgEffect>
                        <a14:saturation sat="400000"/>
                      </a14:imgEffect>
                      <a14:imgEffect>
                        <a14:brightnessContrast contrast="-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" y="2988906"/>
              <a:ext cx="2310579" cy="2259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People icon group of men team symbol for business Vector Image">
              <a:extLst>
                <a:ext uri="{FF2B5EF4-FFF2-40B4-BE49-F238E27FC236}">
                  <a16:creationId xmlns:a16="http://schemas.microsoft.com/office/drawing/2014/main" id="{BCA9C358-850E-4D4D-8417-850E7B327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44"/>
            <a:stretch/>
          </p:blipFill>
          <p:spPr bwMode="auto">
            <a:xfrm>
              <a:off x="192960" y="2772777"/>
              <a:ext cx="2559025" cy="26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2D3A3C-F788-40D0-BA35-DC0BCFD3216F}"/>
              </a:ext>
            </a:extLst>
          </p:cNvPr>
          <p:cNvGrpSpPr/>
          <p:nvPr/>
        </p:nvGrpSpPr>
        <p:grpSpPr>
          <a:xfrm>
            <a:off x="7186650" y="911608"/>
            <a:ext cx="6676931" cy="3854406"/>
            <a:chOff x="7091400" y="1102108"/>
            <a:chExt cx="6676931" cy="38544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CC053D-FA45-491A-A2A2-4E6475F0CFCB}"/>
                </a:ext>
              </a:extLst>
            </p:cNvPr>
            <p:cNvSpPr/>
            <p:nvPr/>
          </p:nvSpPr>
          <p:spPr>
            <a:xfrm>
              <a:off x="7091400" y="1102108"/>
              <a:ext cx="6676931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bg2">
                      <a:lumMod val="2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खरेदीदार</a:t>
              </a:r>
              <a:endPara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pPr algn="ctr"/>
              <a:r>
                <a:rPr lang="hi-IN" b="1" dirty="0">
                  <a:solidFill>
                    <a:schemeClr val="bg2">
                      <a:lumMod val="2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प्रक्रिया उद्योग</a:t>
              </a:r>
              <a:endParaRPr lang="en-GB" sz="2800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pPr algn="ctr"/>
              <a:r>
                <a:rPr lang="hi-IN" b="1" dirty="0">
                  <a:solidFill>
                    <a:schemeClr val="bg2">
                      <a:lumMod val="2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संघटित किरकोळ विक्रेते</a:t>
              </a:r>
              <a:endParaRPr lang="en-GB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  <a:p>
              <a:pPr algn="ctr"/>
              <a:r>
                <a:rPr lang="hi-IN" b="1" dirty="0">
                  <a:solidFill>
                    <a:schemeClr val="bg2">
                      <a:lumMod val="2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निर्यातदार</a:t>
              </a:r>
              <a:endParaRPr lang="en-GB" b="1" dirty="0">
                <a:solidFill>
                  <a:schemeClr val="bg2">
                    <a:lumMod val="2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1AB8E53-C8BF-4988-856E-5BF47FD6C315}"/>
                </a:ext>
              </a:extLst>
            </p:cNvPr>
            <p:cNvGrpSpPr/>
            <p:nvPr/>
          </p:nvGrpSpPr>
          <p:grpSpPr>
            <a:xfrm>
              <a:off x="8684735" y="2333214"/>
              <a:ext cx="3107420" cy="2623300"/>
              <a:chOff x="8006383" y="3652530"/>
              <a:chExt cx="3287658" cy="2644608"/>
            </a:xfrm>
          </p:grpSpPr>
          <p:pic>
            <p:nvPicPr>
              <p:cNvPr id="27" name="Picture 14" descr="Large Shipping Container With Export Text Loading With Crane Vector  Illustration, Idea Of Freight Equipment Clipart Stock Vector - Illustration  of commercial, hook: 97115940">
                <a:extLst>
                  <a:ext uri="{FF2B5EF4-FFF2-40B4-BE49-F238E27FC236}">
                    <a16:creationId xmlns:a16="http://schemas.microsoft.com/office/drawing/2014/main" id="{0742FB54-FD12-4A12-A67C-7988DFE1E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1277" b="27777"/>
              <a:stretch/>
            </p:blipFill>
            <p:spPr bwMode="auto">
              <a:xfrm>
                <a:off x="8006383" y="4956440"/>
                <a:ext cx="2057227" cy="1340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>
                <a:extLst>
                  <a:ext uri="{FF2B5EF4-FFF2-40B4-BE49-F238E27FC236}">
                    <a16:creationId xmlns:a16="http://schemas.microsoft.com/office/drawing/2014/main" id="{B0B4501A-60B8-4F84-8153-9FF3B2AFE4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6595" y="5055374"/>
                <a:ext cx="1077446" cy="1126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Factory Clipart Pharmaceutical Industry - Png Download (#2692231) -  PinClipart">
                <a:extLst>
                  <a:ext uri="{FF2B5EF4-FFF2-40B4-BE49-F238E27FC236}">
                    <a16:creationId xmlns:a16="http://schemas.microsoft.com/office/drawing/2014/main" id="{8865A2DA-3B1E-41C1-B054-B85F672A7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0" r="11822"/>
              <a:stretch/>
            </p:blipFill>
            <p:spPr bwMode="auto">
              <a:xfrm>
                <a:off x="8941608" y="3652530"/>
                <a:ext cx="1472396" cy="1394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583D421-14B0-46AC-88B8-8C4EC8CA6513}"/>
              </a:ext>
            </a:extLst>
          </p:cNvPr>
          <p:cNvSpPr txBox="1"/>
          <p:nvPr/>
        </p:nvSpPr>
        <p:spPr>
          <a:xfrm>
            <a:off x="3710087" y="38830"/>
            <a:ext cx="48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उत्पादक</a:t>
            </a:r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भागीदारी</a:t>
            </a:r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उपप्रकल्प </a:t>
            </a:r>
            <a:endParaRPr lang="en-GB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Productive Partnership (PP)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82B205-488D-47E7-AB8A-C93FE89F1425}"/>
              </a:ext>
            </a:extLst>
          </p:cNvPr>
          <p:cNvCxnSpPr>
            <a:cxnSpLocks/>
          </p:cNvCxnSpPr>
          <p:nvPr/>
        </p:nvCxnSpPr>
        <p:spPr>
          <a:xfrm flipV="1">
            <a:off x="2908235" y="2764971"/>
            <a:ext cx="2376000" cy="1"/>
          </a:xfrm>
          <a:prstGeom prst="straightConnector1">
            <a:avLst/>
          </a:prstGeom>
          <a:noFill/>
          <a:ln w="2159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82D7199-371B-430B-B848-99FDF253D917}"/>
              </a:ext>
            </a:extLst>
          </p:cNvPr>
          <p:cNvCxnSpPr>
            <a:cxnSpLocks/>
          </p:cNvCxnSpPr>
          <p:nvPr/>
        </p:nvCxnSpPr>
        <p:spPr>
          <a:xfrm flipV="1">
            <a:off x="6480064" y="3436118"/>
            <a:ext cx="0" cy="836348"/>
          </a:xfrm>
          <a:prstGeom prst="straightConnector1">
            <a:avLst/>
          </a:prstGeom>
          <a:noFill/>
          <a:ln w="168275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1CC24C-A4D0-4618-AFFA-2E6209110F1E}"/>
              </a:ext>
            </a:extLst>
          </p:cNvPr>
          <p:cNvCxnSpPr>
            <a:cxnSpLocks/>
          </p:cNvCxnSpPr>
          <p:nvPr/>
        </p:nvCxnSpPr>
        <p:spPr>
          <a:xfrm flipV="1">
            <a:off x="7424376" y="2762551"/>
            <a:ext cx="1980000" cy="1"/>
          </a:xfrm>
          <a:prstGeom prst="straightConnector1">
            <a:avLst/>
          </a:prstGeom>
          <a:noFill/>
          <a:ln w="2159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7456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99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CBCE69DB8D149BE431F1C8F0328E1" ma:contentTypeVersion="12" ma:contentTypeDescription="Create a new document." ma:contentTypeScope="" ma:versionID="88b9b13aee335ce40a9178755a20af27">
  <xsd:schema xmlns:xsd="http://www.w3.org/2001/XMLSchema" xmlns:xs="http://www.w3.org/2001/XMLSchema" xmlns:p="http://schemas.microsoft.com/office/2006/metadata/properties" xmlns:ns3="c4808d35-13f3-4997-88a7-c6bdfb80fb4e" xmlns:ns4="cbfdf3ee-24ab-4eeb-8720-54720dc1a33b" targetNamespace="http://schemas.microsoft.com/office/2006/metadata/properties" ma:root="true" ma:fieldsID="c9512d96c7409614b262b9cec628780c" ns3:_="" ns4:_="">
    <xsd:import namespace="c4808d35-13f3-4997-88a7-c6bdfb80fb4e"/>
    <xsd:import namespace="cbfdf3ee-24ab-4eeb-8720-54720dc1a3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08d35-13f3-4997-88a7-c6bdfb80f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df3ee-24ab-4eeb-8720-54720dc1a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95B06D-C82B-41FC-860F-8EE11D6786A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4808d35-13f3-4997-88a7-c6bdfb80fb4e"/>
    <ds:schemaRef ds:uri="cbfdf3ee-24ab-4eeb-8720-54720dc1a33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40A14-0B64-449E-BC6E-28F4F41A3C7C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cbfdf3ee-24ab-4eeb-8720-54720dc1a33b"/>
    <ds:schemaRef ds:uri="c4808d35-13f3-4997-88a7-c6bdfb80fb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845450-D572-4817-A5F2-7E7FA99A4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1694</Words>
  <Application>Microsoft Office PowerPoint</Application>
  <PresentationFormat>Widescreen</PresentationFormat>
  <Paragraphs>415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Kokila</vt:lpstr>
      <vt:lpstr>Sakal Marathi</vt:lpstr>
      <vt:lpstr>Wingdings</vt:lpstr>
      <vt:lpstr>Wingdings 3</vt:lpstr>
      <vt:lpstr>Office Theme</vt:lpstr>
      <vt:lpstr>Wisp</vt:lpstr>
      <vt:lpstr>PowerPoint Presentation</vt:lpstr>
      <vt:lpstr>PowerPoint Presentation</vt:lpstr>
      <vt:lpstr>PowerPoint Presentation</vt:lpstr>
      <vt:lpstr>प्रकल्पाचे लाभार्थी</vt:lpstr>
      <vt:lpstr>प्रकल्पाची किंमत  व  निधीचे स्त्रोत</vt:lpstr>
      <vt:lpstr>प्रकल्प अंमलबजावणी  यंत्रणा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बाजार माहिती विश्लेषण व प्रसार कक्ष</vt:lpstr>
      <vt:lpstr>धन्यवाद!!!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Sarang Tambhale</dc:creator>
  <cp:lastModifiedBy>Lenovo</cp:lastModifiedBy>
  <cp:revision>99</cp:revision>
  <cp:lastPrinted>2020-08-31T09:09:37Z</cp:lastPrinted>
  <dcterms:created xsi:type="dcterms:W3CDTF">2020-08-30T14:53:13Z</dcterms:created>
  <dcterms:modified xsi:type="dcterms:W3CDTF">2022-08-11T16:55:43Z</dcterms:modified>
</cp:coreProperties>
</file>